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270" r:id="rId7"/>
    <p:sldId id="278" r:id="rId8"/>
    <p:sldId id="279" r:id="rId9"/>
    <p:sldId id="271" r:id="rId10"/>
    <p:sldId id="285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/>
              <a:t>3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El día de reposo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Éxodo 31.12-18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«Porque es una señal entre mí y vosotros por vuestras </a:t>
            </a:r>
            <a:r>
              <a:rPr lang="es-PR" sz="2000" i="1" dirty="0" smtClean="0"/>
              <a:t>generaciones, para </a:t>
            </a:r>
            <a:r>
              <a:rPr lang="es-PR" sz="2000" i="1" dirty="0"/>
              <a:t>que sepáis que yo soy Jehová que os santifico. Así </a:t>
            </a:r>
            <a:r>
              <a:rPr lang="es-PR" sz="2000" i="1" dirty="0" smtClean="0"/>
              <a:t>que guardaréis </a:t>
            </a:r>
            <a:r>
              <a:rPr lang="es-PR" sz="2000" i="1" dirty="0"/>
              <a:t>el sábado, porque santo es para vosotros</a:t>
            </a:r>
            <a:r>
              <a:rPr lang="es-PR" sz="2000" i="1" dirty="0" smtClean="0"/>
              <a:t>». —</a:t>
            </a:r>
            <a:r>
              <a:rPr lang="es-PR" sz="2000" i="1" dirty="0"/>
              <a:t>Éxodo 31.13b-14a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dirty="0"/>
              <a:t>Si no consagramos el debido tiempo a Dios, nuestra vida </a:t>
            </a:r>
            <a:r>
              <a:rPr lang="es-PR" sz="2400" dirty="0" smtClean="0"/>
              <a:t>y sociedad </a:t>
            </a:r>
            <a:r>
              <a:rPr lang="es-PR" sz="2400" dirty="0"/>
              <a:t>se hacen más vulnerables a la corrupción moral y </a:t>
            </a:r>
            <a:r>
              <a:rPr lang="es-PR" sz="2400" dirty="0" smtClean="0"/>
              <a:t>espiritual prevalecientes </a:t>
            </a:r>
            <a:r>
              <a:rPr lang="es-PR" sz="2400" dirty="0"/>
              <a:t>en el ambiente.</a:t>
            </a:r>
          </a:p>
          <a:p>
            <a:r>
              <a:rPr lang="es-PR" sz="2400" dirty="0" smtClean="0"/>
              <a:t>Cristo</a:t>
            </a:r>
            <a:r>
              <a:rPr lang="es-PR" sz="2400" dirty="0"/>
              <a:t>, siguiendo la línea de los profetas, requirió a sus </a:t>
            </a:r>
            <a:r>
              <a:rPr lang="es-PR" sz="2400" dirty="0" smtClean="0"/>
              <a:t>seguidores hacer </a:t>
            </a:r>
            <a:r>
              <a:rPr lang="es-PR" sz="2400" dirty="0"/>
              <a:t>de la observancia del sábado no solo un </a:t>
            </a:r>
            <a:r>
              <a:rPr lang="es-PR" sz="2400" dirty="0" smtClean="0"/>
              <a:t>cumplimiento ritual</a:t>
            </a:r>
            <a:r>
              <a:rPr lang="es-PR" sz="2400" dirty="0"/>
              <a:t>, sino una total obediencia a la verdad, al amor y justicia </a:t>
            </a:r>
            <a:r>
              <a:rPr lang="es-PR" sz="2400" dirty="0" smtClean="0"/>
              <a:t>de Dios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7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Amantísimo Padre celestial, te damos gracias </a:t>
            </a:r>
            <a:r>
              <a:rPr lang="es-PR" sz="2400" i="1" dirty="0" smtClean="0"/>
              <a:t>porque siendo </a:t>
            </a:r>
            <a:r>
              <a:rPr lang="es-PR" sz="2400" i="1" dirty="0"/>
              <a:t>nosotros tan pecadores, tu amor es tan grande, </a:t>
            </a:r>
            <a:r>
              <a:rPr lang="es-PR" sz="2400" i="1" dirty="0" smtClean="0"/>
              <a:t>que hiciste </a:t>
            </a:r>
            <a:r>
              <a:rPr lang="es-PR" sz="2400" i="1" dirty="0"/>
              <a:t>pacto con nuestros padres en la fe. Hoy </a:t>
            </a:r>
            <a:r>
              <a:rPr lang="es-PR" sz="2400" i="1" dirty="0" smtClean="0"/>
              <a:t>sabemos que</a:t>
            </a:r>
            <a:r>
              <a:rPr lang="es-PR" sz="2400" i="1" dirty="0"/>
              <a:t>, aunque hemos fallado al pacto, Tú has cumplido </a:t>
            </a:r>
            <a:r>
              <a:rPr lang="es-PR" sz="2400" i="1" dirty="0" smtClean="0"/>
              <a:t>en Cristo </a:t>
            </a:r>
            <a:r>
              <a:rPr lang="es-PR" sz="2400" i="1" dirty="0"/>
              <a:t>tu promesa de redención. Gracias porque </a:t>
            </a:r>
            <a:r>
              <a:rPr lang="es-PR" sz="2400" i="1" dirty="0" smtClean="0"/>
              <a:t>recibimos el </a:t>
            </a:r>
            <a:r>
              <a:rPr lang="es-PR" sz="2400" i="1" dirty="0"/>
              <a:t>reposo tuyo y en ese reposo continuamos </a:t>
            </a:r>
            <a:r>
              <a:rPr lang="es-PR" sz="2400" i="1" dirty="0" smtClean="0"/>
              <a:t>sirviéndote cada </a:t>
            </a:r>
            <a:r>
              <a:rPr lang="es-PR" sz="2400" i="1" dirty="0"/>
              <a:t>día, con la ayuda del Espíritu Santo, hasta la </a:t>
            </a:r>
            <a:r>
              <a:rPr lang="es-PR" sz="2400" i="1" dirty="0" smtClean="0"/>
              <a:t>plena consumación </a:t>
            </a:r>
            <a:r>
              <a:rPr lang="es-PR" sz="2400" i="1" dirty="0"/>
              <a:t>de tu voluntad en nosotros y en el </a:t>
            </a:r>
            <a:r>
              <a:rPr lang="es-PR" sz="2400" i="1" dirty="0" smtClean="0"/>
              <a:t>mundo. Amén</a:t>
            </a:r>
            <a:r>
              <a:rPr lang="es-PR" sz="2400" i="1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esta lección </a:t>
            </a:r>
            <a:r>
              <a:rPr lang="es-PR" sz="2400" dirty="0" smtClean="0"/>
              <a:t>es comprender </a:t>
            </a:r>
            <a:r>
              <a:rPr lang="es-PR" sz="2400" dirty="0"/>
              <a:t>que el sábado </a:t>
            </a:r>
            <a:r>
              <a:rPr lang="es-PR" sz="2400" dirty="0" smtClean="0"/>
              <a:t>fue una señal de la relación especial entre </a:t>
            </a:r>
            <a:r>
              <a:rPr lang="es-PR" sz="2400" dirty="0"/>
              <a:t>el pueblo de Israel y Dios. </a:t>
            </a:r>
            <a:r>
              <a:rPr lang="es-PR" sz="2400" dirty="0" smtClean="0"/>
              <a:t>La relación </a:t>
            </a:r>
            <a:r>
              <a:rPr lang="es-PR" sz="2400" dirty="0"/>
              <a:t>especial no era un </a:t>
            </a:r>
            <a:r>
              <a:rPr lang="es-PR" sz="2400" dirty="0" smtClean="0"/>
              <a:t>privilegio para </a:t>
            </a:r>
            <a:r>
              <a:rPr lang="es-PR" sz="2400" dirty="0"/>
              <a:t>ellos, sino que era </a:t>
            </a:r>
            <a:r>
              <a:rPr lang="es-PR" sz="2400" dirty="0" smtClean="0"/>
              <a:t>la misión </a:t>
            </a:r>
            <a:r>
              <a:rPr lang="es-PR" sz="2400" dirty="0"/>
              <a:t>de testificar a las </a:t>
            </a:r>
            <a:r>
              <a:rPr lang="es-PR" sz="2400" dirty="0" smtClean="0"/>
              <a:t>demás naciones </a:t>
            </a:r>
            <a:r>
              <a:rPr lang="es-PR" sz="2400" dirty="0"/>
              <a:t>la santidad y justicia </a:t>
            </a:r>
            <a:r>
              <a:rPr lang="es-PR" sz="2400" dirty="0" smtClean="0"/>
              <a:t>de Dios</a:t>
            </a:r>
            <a:r>
              <a:rPr lang="es-PR" sz="2400" dirty="0"/>
              <a:t>. Esa relación especial </a:t>
            </a:r>
            <a:r>
              <a:rPr lang="es-PR" sz="2400" dirty="0" smtClean="0"/>
              <a:t>y misión </a:t>
            </a:r>
            <a:r>
              <a:rPr lang="es-PR" sz="2400" dirty="0"/>
              <a:t>los cristianos la </a:t>
            </a:r>
            <a:r>
              <a:rPr lang="es-PR" sz="2400" dirty="0" smtClean="0"/>
              <a:t>tenemos con </a:t>
            </a:r>
            <a:r>
              <a:rPr lang="es-PR" sz="2400" dirty="0"/>
              <a:t>Cristo, Señor del sábado.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Valores </a:t>
            </a:r>
            <a:r>
              <a:rPr lang="es-PR" sz="2400" dirty="0"/>
              <a:t>fundamentales de </a:t>
            </a:r>
            <a:r>
              <a:rPr lang="es-PR" sz="2400" dirty="0" smtClean="0"/>
              <a:t>la observancia </a:t>
            </a:r>
            <a:r>
              <a:rPr lang="es-PR" sz="2400" dirty="0"/>
              <a:t>del </a:t>
            </a:r>
            <a:r>
              <a:rPr lang="es-PR" sz="2400" dirty="0" smtClean="0"/>
              <a:t>sábado (Ex </a:t>
            </a:r>
            <a:r>
              <a:rPr lang="es-PR" sz="2400" dirty="0"/>
              <a:t>31.12-13).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Castigos </a:t>
            </a:r>
            <a:r>
              <a:rPr lang="es-PR" sz="2400" dirty="0"/>
              <a:t>para el que </a:t>
            </a:r>
            <a:r>
              <a:rPr lang="es-PR" sz="2400" dirty="0" smtClean="0"/>
              <a:t>profane el </a:t>
            </a:r>
            <a:r>
              <a:rPr lang="es-PR" sz="2400" dirty="0"/>
              <a:t>sábado (v. 14).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Observancia </a:t>
            </a:r>
            <a:r>
              <a:rPr lang="es-PR" sz="2400" dirty="0"/>
              <a:t>del </a:t>
            </a:r>
            <a:r>
              <a:rPr lang="es-PR" sz="2400" dirty="0" smtClean="0"/>
              <a:t>sábado como </a:t>
            </a:r>
            <a:r>
              <a:rPr lang="es-PR" sz="2400" dirty="0"/>
              <a:t>balance de culto </a:t>
            </a:r>
            <a:r>
              <a:rPr lang="es-PR" sz="2400" dirty="0" smtClean="0"/>
              <a:t>y trabajo </a:t>
            </a:r>
            <a:r>
              <a:rPr lang="es-PR" sz="2400" dirty="0"/>
              <a:t>(v. 15).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Observar </a:t>
            </a:r>
            <a:r>
              <a:rPr lang="es-PR" sz="2400" dirty="0"/>
              <a:t>el sábado </a:t>
            </a:r>
            <a:r>
              <a:rPr lang="es-PR" sz="2400" dirty="0" smtClean="0"/>
              <a:t>porque Dios </a:t>
            </a:r>
            <a:r>
              <a:rPr lang="es-PR" sz="2400" dirty="0"/>
              <a:t>reposó de su </a:t>
            </a:r>
            <a:r>
              <a:rPr lang="es-PR" sz="2400" dirty="0" smtClean="0"/>
              <a:t>obra (vv</a:t>
            </a:r>
            <a:r>
              <a:rPr lang="es-PR" sz="2400" dirty="0"/>
              <a:t>. 16-17).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«SÁBADO»: </a:t>
            </a:r>
            <a:r>
              <a:rPr lang="es-PR" sz="2400" dirty="0"/>
              <a:t>En la </a:t>
            </a:r>
            <a:r>
              <a:rPr lang="es-PR" sz="2400" dirty="0" smtClean="0"/>
              <a:t>Biblia sábado </a:t>
            </a:r>
            <a:r>
              <a:rPr lang="es-PR" sz="2400" dirty="0"/>
              <a:t>significa </a:t>
            </a:r>
            <a:r>
              <a:rPr lang="es-PR" sz="2400" dirty="0" smtClean="0"/>
              <a:t>reposo del </a:t>
            </a:r>
            <a:r>
              <a:rPr lang="es-PR" sz="2400" dirty="0"/>
              <a:t>trabajo físico y </a:t>
            </a:r>
            <a:r>
              <a:rPr lang="es-PR" sz="2400" dirty="0" smtClean="0"/>
              <a:t>de toda </a:t>
            </a:r>
            <a:r>
              <a:rPr lang="es-PR" sz="2400" dirty="0"/>
              <a:t>actividad con </a:t>
            </a:r>
            <a:r>
              <a:rPr lang="es-PR" sz="2400" dirty="0" smtClean="0"/>
              <a:t>fines de </a:t>
            </a:r>
            <a:r>
              <a:rPr lang="es-PR" sz="2400" dirty="0"/>
              <a:t>lucro. El </a:t>
            </a:r>
            <a:r>
              <a:rPr lang="es-PR" sz="2400" dirty="0" smtClean="0"/>
              <a:t>trabajo lucrativo </a:t>
            </a:r>
            <a:r>
              <a:rPr lang="es-PR" sz="2400" dirty="0"/>
              <a:t>está </a:t>
            </a:r>
            <a:r>
              <a:rPr lang="es-PR" sz="2400" dirty="0" smtClean="0"/>
              <a:t>restringido a </a:t>
            </a:r>
            <a:r>
              <a:rPr lang="es-PR" sz="2400" dirty="0"/>
              <a:t>seis días de </a:t>
            </a:r>
            <a:r>
              <a:rPr lang="es-PR" sz="2400" dirty="0" smtClean="0"/>
              <a:t>la semana</a:t>
            </a:r>
            <a:r>
              <a:rPr lang="es-PR" sz="2400" dirty="0"/>
              <a:t>, el séptimo </a:t>
            </a:r>
            <a:r>
              <a:rPr lang="es-PR" sz="2400" dirty="0" smtClean="0"/>
              <a:t>es para </a:t>
            </a:r>
            <a:r>
              <a:rPr lang="es-PR" sz="2400" dirty="0"/>
              <a:t>reposar física </a:t>
            </a:r>
            <a:r>
              <a:rPr lang="es-PR" sz="2400" dirty="0" smtClean="0"/>
              <a:t>y espiritualmente</a:t>
            </a:r>
            <a:r>
              <a:rPr lang="es-PR" sz="2400" dirty="0"/>
              <a:t>. El </a:t>
            </a:r>
            <a:r>
              <a:rPr lang="es-PR" sz="2400" dirty="0" smtClean="0"/>
              <a:t>sábado </a:t>
            </a:r>
            <a:r>
              <a:rPr lang="es-PR" sz="2400" dirty="0"/>
              <a:t>provee el </a:t>
            </a:r>
            <a:r>
              <a:rPr lang="es-PR" sz="2400" dirty="0" smtClean="0"/>
              <a:t>tiempo debido </a:t>
            </a:r>
            <a:r>
              <a:rPr lang="es-PR" sz="2400" dirty="0"/>
              <a:t>para </a:t>
            </a:r>
            <a:r>
              <a:rPr lang="es-PR" sz="2400" dirty="0" smtClean="0"/>
              <a:t>fortalecerse en </a:t>
            </a:r>
            <a:r>
              <a:rPr lang="es-PR" sz="2400" dirty="0"/>
              <a:t>la comunión </a:t>
            </a:r>
            <a:r>
              <a:rPr lang="es-PR" sz="2400" dirty="0" smtClean="0"/>
              <a:t>con Dios </a:t>
            </a:r>
            <a:r>
              <a:rPr lang="es-PR" sz="2400" dirty="0"/>
              <a:t>y fortalece </a:t>
            </a:r>
            <a:r>
              <a:rPr lang="es-PR" sz="2400" dirty="0" smtClean="0"/>
              <a:t>en todos </a:t>
            </a:r>
            <a:r>
              <a:rPr lang="es-PR" sz="2400" dirty="0"/>
              <a:t>los aspectos de </a:t>
            </a:r>
            <a:r>
              <a:rPr lang="es-PR" sz="2400" dirty="0" smtClean="0"/>
              <a:t>la persona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b="1" dirty="0"/>
              <a:t>«SANTO»: </a:t>
            </a:r>
            <a:r>
              <a:rPr lang="es-PR" sz="2400" dirty="0"/>
              <a:t>Que el </a:t>
            </a:r>
            <a:r>
              <a:rPr lang="es-PR" sz="2400" dirty="0" smtClean="0"/>
              <a:t>sábado es </a:t>
            </a:r>
            <a:r>
              <a:rPr lang="es-PR" sz="2400" dirty="0"/>
              <a:t>santo significa </a:t>
            </a:r>
            <a:r>
              <a:rPr lang="es-PR" sz="2400" dirty="0" smtClean="0"/>
              <a:t>que pertenece </a:t>
            </a:r>
            <a:r>
              <a:rPr lang="es-PR" sz="2400" dirty="0"/>
              <a:t>a Dios, que </a:t>
            </a:r>
            <a:r>
              <a:rPr lang="es-PR" sz="2400" dirty="0" smtClean="0"/>
              <a:t>es el </a:t>
            </a:r>
            <a:r>
              <a:rPr lang="es-PR" sz="2400" dirty="0"/>
              <a:t>único que es </a:t>
            </a:r>
            <a:r>
              <a:rPr lang="es-PR" sz="2400" dirty="0" smtClean="0"/>
              <a:t>santo. Que </a:t>
            </a:r>
            <a:r>
              <a:rPr lang="es-PR" sz="2400" dirty="0"/>
              <a:t>Dios es santo </a:t>
            </a:r>
            <a:r>
              <a:rPr lang="es-PR" sz="2400" dirty="0" smtClean="0"/>
              <a:t>significa que </a:t>
            </a:r>
            <a:r>
              <a:rPr lang="es-PR" sz="2400" dirty="0"/>
              <a:t>es perfecto </a:t>
            </a:r>
            <a:r>
              <a:rPr lang="es-PR" sz="2400" dirty="0" smtClean="0"/>
              <a:t>y completo </a:t>
            </a:r>
            <a:r>
              <a:rPr lang="es-PR" sz="2400" dirty="0"/>
              <a:t>en sí </a:t>
            </a:r>
            <a:r>
              <a:rPr lang="es-PR" sz="2400" dirty="0" smtClean="0"/>
              <a:t>mismo. Mediante </a:t>
            </a:r>
            <a:r>
              <a:rPr lang="es-PR" sz="2400" dirty="0"/>
              <a:t>la </a:t>
            </a:r>
            <a:r>
              <a:rPr lang="es-PR" sz="2400" dirty="0" smtClean="0"/>
              <a:t>observancia del </a:t>
            </a:r>
            <a:r>
              <a:rPr lang="es-PR" sz="2400" dirty="0"/>
              <a:t>sábado, la </a:t>
            </a:r>
            <a:r>
              <a:rPr lang="es-PR" sz="2400" dirty="0" smtClean="0"/>
              <a:t>persona es </a:t>
            </a:r>
            <a:r>
              <a:rPr lang="es-PR" sz="2400" dirty="0"/>
              <a:t>santificada, o sea, </a:t>
            </a:r>
            <a:r>
              <a:rPr lang="es-PR" sz="2400" dirty="0" smtClean="0"/>
              <a:t>es completada </a:t>
            </a:r>
            <a:r>
              <a:rPr lang="es-PR" sz="2400" dirty="0"/>
              <a:t>y perfeccionada.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31.12-13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12 Continuó hablando Jehová </a:t>
            </a:r>
            <a:r>
              <a:rPr lang="es-PR" sz="2400" dirty="0" smtClean="0"/>
              <a:t>a Moisés</a:t>
            </a:r>
            <a:r>
              <a:rPr lang="es-PR" sz="2400" dirty="0"/>
              <a:t>, y le dijo:</a:t>
            </a:r>
          </a:p>
          <a:p>
            <a:pPr marL="0" indent="0">
              <a:buNone/>
            </a:pPr>
            <a:r>
              <a:rPr lang="es-PR" sz="2400" dirty="0"/>
              <a:t>13 «Tú hablarás a los hijos </a:t>
            </a:r>
            <a:r>
              <a:rPr lang="es-PR" sz="2400" dirty="0" smtClean="0"/>
              <a:t>de Israel </a:t>
            </a:r>
            <a:r>
              <a:rPr lang="es-PR" sz="2400" dirty="0"/>
              <a:t>y les dirás: “En </a:t>
            </a:r>
            <a:r>
              <a:rPr lang="es-PR" sz="2400" dirty="0" smtClean="0"/>
              <a:t>verdad vosotros </a:t>
            </a:r>
            <a:r>
              <a:rPr lang="es-PR" sz="2400" dirty="0"/>
              <a:t>guardaréis mis </a:t>
            </a:r>
            <a:r>
              <a:rPr lang="es-PR" sz="2400" dirty="0" smtClean="0"/>
              <a:t>sábados, porque </a:t>
            </a:r>
            <a:r>
              <a:rPr lang="es-PR" sz="2400" dirty="0"/>
              <a:t>es una señal </a:t>
            </a:r>
            <a:r>
              <a:rPr lang="es-PR" sz="2400" dirty="0" smtClean="0"/>
              <a:t>entre mí </a:t>
            </a:r>
            <a:r>
              <a:rPr lang="es-PR" sz="2400" dirty="0"/>
              <a:t>y vosotros por </a:t>
            </a:r>
            <a:r>
              <a:rPr lang="es-PR" sz="2400" dirty="0" smtClean="0"/>
              <a:t>vuestras generaciones</a:t>
            </a:r>
            <a:r>
              <a:rPr lang="es-PR" sz="2400" dirty="0"/>
              <a:t>, para que </a:t>
            </a:r>
            <a:r>
              <a:rPr lang="es-PR" sz="2400" dirty="0" smtClean="0"/>
              <a:t>sepáis que </a:t>
            </a:r>
            <a:r>
              <a:rPr lang="es-PR" sz="2400" dirty="0"/>
              <a:t>yo soy Jehová que os santifico.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12 El Señor se dirigió a Moisés </a:t>
            </a:r>
            <a:r>
              <a:rPr lang="es-PR" sz="2400" dirty="0" smtClean="0"/>
              <a:t>y le </a:t>
            </a:r>
            <a:r>
              <a:rPr lang="es-PR" sz="2400" dirty="0"/>
              <a:t>dijo:</a:t>
            </a:r>
          </a:p>
          <a:p>
            <a:pPr marL="0" indent="0">
              <a:buNone/>
            </a:pPr>
            <a:r>
              <a:rPr lang="es-PR" sz="2400" dirty="0"/>
              <a:t>13 «Habla tú mismo con los </a:t>
            </a:r>
            <a:r>
              <a:rPr lang="es-PR" sz="2400" dirty="0" smtClean="0"/>
              <a:t>israelitas y </a:t>
            </a:r>
            <a:r>
              <a:rPr lang="es-PR" sz="2400" dirty="0"/>
              <a:t>diles lo siguiente</a:t>
            </a:r>
            <a:r>
              <a:rPr lang="es-PR" sz="2400" dirty="0" smtClean="0"/>
              <a:t>: “</a:t>
            </a:r>
            <a:r>
              <a:rPr lang="es-PR" sz="2400" dirty="0"/>
              <a:t>Deben respetar mis </a:t>
            </a:r>
            <a:r>
              <a:rPr lang="es-PR" sz="2400" dirty="0" smtClean="0"/>
              <a:t>sábados, porque </a:t>
            </a:r>
            <a:r>
              <a:rPr lang="es-PR" sz="2400" dirty="0"/>
              <a:t>ésa es la señal </a:t>
            </a:r>
            <a:r>
              <a:rPr lang="es-PR" sz="2400" dirty="0" smtClean="0"/>
              <a:t>entre ustedes </a:t>
            </a:r>
            <a:r>
              <a:rPr lang="es-PR" sz="2400" dirty="0"/>
              <a:t>y yo a través de </a:t>
            </a:r>
            <a:r>
              <a:rPr lang="es-PR" sz="2400" dirty="0" smtClean="0"/>
              <a:t>los siglos</a:t>
            </a:r>
            <a:r>
              <a:rPr lang="es-PR" sz="2400" dirty="0"/>
              <a:t>, para que se sepa que </a:t>
            </a:r>
            <a:r>
              <a:rPr lang="es-PR" sz="2400" dirty="0" smtClean="0"/>
              <a:t>yo, el </a:t>
            </a:r>
            <a:r>
              <a:rPr lang="es-PR" sz="2400" dirty="0"/>
              <a:t>Señor, los he escogido a ustedes.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31.14-15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14 Así que guardaréis el </a:t>
            </a:r>
            <a:r>
              <a:rPr lang="es-PR" sz="2400" dirty="0" smtClean="0"/>
              <a:t>sábado, porque </a:t>
            </a:r>
            <a:r>
              <a:rPr lang="es-PR" sz="2400" dirty="0"/>
              <a:t>santo es para </a:t>
            </a:r>
            <a:r>
              <a:rPr lang="es-PR" sz="2400" dirty="0" smtClean="0"/>
              <a:t>vosotros; el </a:t>
            </a:r>
            <a:r>
              <a:rPr lang="es-PR" sz="2400" dirty="0"/>
              <a:t>que lo profane, de </a:t>
            </a:r>
            <a:r>
              <a:rPr lang="es-PR" sz="2400" dirty="0" smtClean="0"/>
              <a:t>cierto morirá</a:t>
            </a:r>
            <a:r>
              <a:rPr lang="es-PR" sz="2400" dirty="0"/>
              <a:t>. Cualquier persona </a:t>
            </a:r>
            <a:r>
              <a:rPr lang="es-PR" sz="2400" dirty="0" smtClean="0"/>
              <a:t>que haga </a:t>
            </a:r>
            <a:r>
              <a:rPr lang="es-PR" sz="2400" dirty="0"/>
              <a:t>alguna obra en él, será </a:t>
            </a:r>
            <a:r>
              <a:rPr lang="es-PR" sz="2400" dirty="0" smtClean="0"/>
              <a:t>eliminada de </a:t>
            </a:r>
            <a:r>
              <a:rPr lang="es-PR" sz="2400" dirty="0"/>
              <a:t>su pueblo.</a:t>
            </a:r>
          </a:p>
          <a:p>
            <a:pPr marL="0" indent="0">
              <a:buNone/>
            </a:pPr>
            <a:r>
              <a:rPr lang="es-PR" sz="2400" dirty="0"/>
              <a:t>15 Seis días se trabajará, pero </a:t>
            </a:r>
            <a:r>
              <a:rPr lang="es-PR" sz="2400" dirty="0" smtClean="0"/>
              <a:t>el día </a:t>
            </a:r>
            <a:r>
              <a:rPr lang="es-PR" sz="2400" dirty="0"/>
              <a:t>séptimo es día de </a:t>
            </a:r>
            <a:r>
              <a:rPr lang="es-PR" sz="2400" dirty="0" smtClean="0"/>
              <a:t>descanso consagrado </a:t>
            </a:r>
            <a:r>
              <a:rPr lang="es-PR" sz="2400" dirty="0"/>
              <a:t>a Jehová. </a:t>
            </a:r>
            <a:r>
              <a:rPr lang="es-PR" sz="2400" dirty="0" smtClean="0"/>
              <a:t>Cualquiera </a:t>
            </a:r>
            <a:r>
              <a:rPr lang="es-PR" sz="2400" dirty="0"/>
              <a:t>que trabaje en </a:t>
            </a:r>
            <a:r>
              <a:rPr lang="es-PR" sz="2400" dirty="0" smtClean="0"/>
              <a:t>sábado, ciertamente </a:t>
            </a:r>
            <a:r>
              <a:rPr lang="es-PR" sz="2400" dirty="0"/>
              <a:t>morirá.”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14 El sábado será sagrado </a:t>
            </a:r>
            <a:r>
              <a:rPr lang="es-PR" sz="2400" dirty="0" smtClean="0"/>
              <a:t>para ustedes</a:t>
            </a:r>
            <a:r>
              <a:rPr lang="es-PR" sz="2400" dirty="0"/>
              <a:t>, y deberán respetarlo. </a:t>
            </a:r>
            <a:r>
              <a:rPr lang="es-PR" sz="2400" dirty="0" smtClean="0"/>
              <a:t>El que </a:t>
            </a:r>
            <a:r>
              <a:rPr lang="es-PR" sz="2400" dirty="0"/>
              <a:t>no respete ese día, será </a:t>
            </a:r>
            <a:r>
              <a:rPr lang="es-PR" sz="2400" dirty="0" smtClean="0"/>
              <a:t>condenado a </a:t>
            </a:r>
            <a:r>
              <a:rPr lang="es-PR" sz="2400" dirty="0"/>
              <a:t>muerte. Además, </a:t>
            </a:r>
            <a:r>
              <a:rPr lang="es-PR" sz="2400" dirty="0" smtClean="0"/>
              <a:t>la persona </a:t>
            </a:r>
            <a:r>
              <a:rPr lang="es-PR" sz="2400" dirty="0"/>
              <a:t>que trabaje en ese </a:t>
            </a:r>
            <a:r>
              <a:rPr lang="es-PR" sz="2400" dirty="0" smtClean="0"/>
              <a:t>día será </a:t>
            </a:r>
            <a:r>
              <a:rPr lang="es-PR" sz="2400" dirty="0"/>
              <a:t>eliminada de entre </a:t>
            </a:r>
            <a:r>
              <a:rPr lang="es-PR" sz="2400" dirty="0" smtClean="0"/>
              <a:t>su gente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15 Se podrá trabajar durante </a:t>
            </a:r>
            <a:r>
              <a:rPr lang="es-PR" sz="2400" dirty="0" smtClean="0"/>
              <a:t>seis días</a:t>
            </a:r>
            <a:r>
              <a:rPr lang="es-PR" sz="2400" dirty="0"/>
              <a:t>, pero el día séptimo será </a:t>
            </a:r>
            <a:r>
              <a:rPr lang="es-PR" sz="2400" dirty="0" smtClean="0"/>
              <a:t>día de </a:t>
            </a:r>
            <a:r>
              <a:rPr lang="es-PR" sz="2400" dirty="0"/>
              <a:t>reposo consagrado al </a:t>
            </a:r>
            <a:r>
              <a:rPr lang="es-PR" sz="2400" dirty="0" smtClean="0"/>
              <a:t>Señor. Cualquiera </a:t>
            </a:r>
            <a:r>
              <a:rPr lang="es-PR" sz="2400" dirty="0"/>
              <a:t>que trabaje en </a:t>
            </a:r>
            <a:r>
              <a:rPr lang="es-PR" sz="2400" dirty="0" smtClean="0"/>
              <a:t>el sábado</a:t>
            </a:r>
            <a:r>
              <a:rPr lang="es-PR" sz="2400" dirty="0"/>
              <a:t>, será condenado a muerte.”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668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31.16-17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99884"/>
            <a:ext cx="5157787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16 Guardarán, pues, el </a:t>
            </a:r>
            <a:r>
              <a:rPr lang="es-PR" sz="2400" dirty="0" smtClean="0"/>
              <a:t>sábado los </a:t>
            </a:r>
            <a:r>
              <a:rPr lang="es-PR" sz="2400" dirty="0"/>
              <a:t>hijos de Israel, </a:t>
            </a:r>
            <a:r>
              <a:rPr lang="es-PR" sz="2400" dirty="0" smtClean="0"/>
              <a:t>celebrándolo a </a:t>
            </a:r>
            <a:r>
              <a:rPr lang="es-PR" sz="2400" dirty="0"/>
              <a:t>lo largo de sus </a:t>
            </a:r>
            <a:r>
              <a:rPr lang="es-PR" sz="2400" dirty="0" smtClean="0"/>
              <a:t>generaciones como </a:t>
            </a:r>
            <a:r>
              <a:rPr lang="es-PR" sz="2400" dirty="0"/>
              <a:t>un pacto perpetuo.</a:t>
            </a:r>
          </a:p>
          <a:p>
            <a:pPr marL="0" indent="0">
              <a:buNone/>
            </a:pPr>
            <a:r>
              <a:rPr lang="es-PR" sz="2400" dirty="0"/>
              <a:t>17 Para siempre será una </a:t>
            </a:r>
            <a:r>
              <a:rPr lang="es-PR" sz="2400" dirty="0" smtClean="0"/>
              <a:t>señal entre </a:t>
            </a:r>
            <a:r>
              <a:rPr lang="es-PR" sz="2400" dirty="0"/>
              <a:t>mí y los hijos de </a:t>
            </a:r>
            <a:r>
              <a:rPr lang="es-PR" sz="2400" dirty="0" smtClean="0"/>
              <a:t>Israel, porque </a:t>
            </a:r>
            <a:r>
              <a:rPr lang="es-PR" sz="2400" dirty="0"/>
              <a:t>en seis días hizo </a:t>
            </a:r>
            <a:r>
              <a:rPr lang="es-PR" sz="2400" dirty="0" smtClean="0"/>
              <a:t>Jehová los </a:t>
            </a:r>
            <a:r>
              <a:rPr lang="es-PR" sz="2400" dirty="0"/>
              <a:t>cielos y la tierra, y en el </a:t>
            </a:r>
            <a:r>
              <a:rPr lang="es-PR" sz="2400" dirty="0" smtClean="0"/>
              <a:t>séptimo día </a:t>
            </a:r>
            <a:r>
              <a:rPr lang="es-PR" sz="2400" dirty="0"/>
              <a:t>cesó y descansó.»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16 Así que los israelitas han </a:t>
            </a:r>
            <a:r>
              <a:rPr lang="es-PR" sz="2400" dirty="0" smtClean="0"/>
              <a:t>de respetar </a:t>
            </a:r>
            <a:r>
              <a:rPr lang="es-PR" sz="2400" dirty="0"/>
              <a:t>la práctica de </a:t>
            </a:r>
            <a:r>
              <a:rPr lang="es-PR" sz="2400" dirty="0" smtClean="0"/>
              <a:t>reposar en </a:t>
            </a:r>
            <a:r>
              <a:rPr lang="es-PR" sz="2400" dirty="0"/>
              <a:t>el sábado como una </a:t>
            </a:r>
            <a:r>
              <a:rPr lang="es-PR" sz="2400" dirty="0" smtClean="0"/>
              <a:t>alianza eterna </a:t>
            </a:r>
            <a:r>
              <a:rPr lang="es-PR" sz="2400" dirty="0"/>
              <a:t>a través de los siglos.</a:t>
            </a:r>
          </a:p>
          <a:p>
            <a:pPr marL="0" indent="0">
              <a:buNone/>
            </a:pPr>
            <a:r>
              <a:rPr lang="es-PR" sz="2400" dirty="0"/>
              <a:t>17 Será una señal </a:t>
            </a:r>
            <a:r>
              <a:rPr lang="es-PR" sz="2400" dirty="0" smtClean="0"/>
              <a:t>permanente entre </a:t>
            </a:r>
            <a:r>
              <a:rPr lang="es-PR" sz="2400" dirty="0"/>
              <a:t>los israelitas y yo</a:t>
            </a:r>
            <a:r>
              <a:rPr lang="es-PR" sz="2400" dirty="0" smtClean="0"/>
              <a:t>.» Porque </a:t>
            </a:r>
            <a:r>
              <a:rPr lang="es-PR" sz="2400" dirty="0"/>
              <a:t>el Señor hizo el cielo y </a:t>
            </a:r>
            <a:r>
              <a:rPr lang="es-PR" sz="2400" dirty="0" smtClean="0"/>
              <a:t>la tierra </a:t>
            </a:r>
            <a:r>
              <a:rPr lang="es-PR" sz="2400" dirty="0"/>
              <a:t>en seis días, y el día </a:t>
            </a:r>
            <a:r>
              <a:rPr lang="es-PR" sz="2400" dirty="0" smtClean="0"/>
              <a:t>séptimo dejó </a:t>
            </a:r>
            <a:r>
              <a:rPr lang="es-PR" sz="2400" dirty="0"/>
              <a:t>de trabajar y descansó.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1186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31.18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18 Y dio a Moisés, cuando </a:t>
            </a:r>
            <a:r>
              <a:rPr lang="es-PR" sz="2400" dirty="0" smtClean="0"/>
              <a:t>acabó de </a:t>
            </a:r>
            <a:r>
              <a:rPr lang="es-PR" sz="2400" dirty="0"/>
              <a:t>hablar con él en el </a:t>
            </a:r>
            <a:r>
              <a:rPr lang="es-PR" sz="2400" dirty="0" smtClean="0"/>
              <a:t>monte Sinaí</a:t>
            </a:r>
            <a:r>
              <a:rPr lang="es-PR" sz="2400" dirty="0"/>
              <a:t>, dos tablas del </a:t>
            </a:r>
            <a:r>
              <a:rPr lang="es-PR" sz="2400" dirty="0" smtClean="0"/>
              <a:t>Testimonio, tablas </a:t>
            </a:r>
            <a:r>
              <a:rPr lang="es-PR" sz="2400" dirty="0"/>
              <a:t>de piedra escritas por </a:t>
            </a:r>
            <a:r>
              <a:rPr lang="es-PR" sz="2400" dirty="0" smtClean="0"/>
              <a:t>el dedo </a:t>
            </a:r>
            <a:r>
              <a:rPr lang="es-PR" sz="2400" dirty="0"/>
              <a:t>de Dios.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dirty="0"/>
              <a:t>18 Cuando el Señor dejó </a:t>
            </a:r>
            <a:r>
              <a:rPr lang="es-PR" sz="2400" dirty="0" smtClean="0"/>
              <a:t>de hablar </a:t>
            </a:r>
            <a:r>
              <a:rPr lang="es-PR" sz="2400" dirty="0"/>
              <a:t>con Moisés en el </a:t>
            </a:r>
            <a:r>
              <a:rPr lang="es-PR" sz="2400" dirty="0" smtClean="0"/>
              <a:t>monte Sinaí</a:t>
            </a:r>
            <a:r>
              <a:rPr lang="es-PR" sz="2400" dirty="0"/>
              <a:t>, le entregó dos tablas </a:t>
            </a:r>
            <a:r>
              <a:rPr lang="es-PR" sz="2400" dirty="0" smtClean="0"/>
              <a:t>de piedra </a:t>
            </a:r>
            <a:r>
              <a:rPr lang="es-PR" sz="2400" dirty="0"/>
              <a:t>con la ley escrita por </a:t>
            </a:r>
            <a:r>
              <a:rPr lang="es-PR" sz="2400" dirty="0" smtClean="0"/>
              <a:t>el dedo </a:t>
            </a:r>
            <a:r>
              <a:rPr lang="es-PR" sz="2400" dirty="0"/>
              <a:t>mismo de Dios.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542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dirty="0" smtClean="0"/>
              <a:t>Los sábados, según la Ley eran de Dios, por lo que usarlos para fines propios y no para reverenciar a Dios era una profanación.</a:t>
            </a:r>
          </a:p>
          <a:p>
            <a:r>
              <a:rPr lang="es-PR" sz="2400" dirty="0" smtClean="0"/>
              <a:t>La validez de la declaración anterior tiene significado para la mayordomía de los cristianos, que, aunque tengamos el tiempo bien comprometido, tenemos que separar tiempo para adorar a Dios y servir en su obra.</a:t>
            </a:r>
          </a:p>
          <a:p>
            <a:r>
              <a:rPr lang="es-PR" sz="2400" dirty="0" smtClean="0"/>
              <a:t>Los valores del descanso sabático están vigentes para los cristianos, pero somos de los que creemos que en Cristo hemos encontrado nuestro reposo y por lo tanto, debemos todos los días honrar a Dios como es debido.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1004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Lección 3 El día de reposo Éxodo 31.12-18</vt:lpstr>
      <vt:lpstr>Propósito</vt:lpstr>
      <vt:lpstr>Bosquejo de la lección</vt:lpstr>
      <vt:lpstr>Vocabulario bíblico</vt:lpstr>
      <vt:lpstr>Éxodo 31.12-13</vt:lpstr>
      <vt:lpstr>Éxodo 31.14-15</vt:lpstr>
      <vt:lpstr>Éxodo 31.16-17</vt:lpstr>
      <vt:lpstr>Éxodo 31.18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56</cp:revision>
  <dcterms:created xsi:type="dcterms:W3CDTF">2017-08-18T16:21:21Z</dcterms:created>
  <dcterms:modified xsi:type="dcterms:W3CDTF">2017-08-19T15:25:46Z</dcterms:modified>
</cp:coreProperties>
</file>