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295" r:id="rId7"/>
    <p:sldId id="296" r:id="rId8"/>
    <p:sldId id="297" r:id="rId9"/>
    <p:sldId id="271" r:id="rId10"/>
    <p:sldId id="285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/>
              <a:t>7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Obediencia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Éxodo 20.18-26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«Me harás un altar de tierra, y sacrificarás sobre él tus </a:t>
            </a:r>
            <a:r>
              <a:rPr lang="es-PR" sz="2000" i="1" dirty="0" smtClean="0"/>
              <a:t>holocaustos y </a:t>
            </a:r>
            <a:r>
              <a:rPr lang="es-PR" sz="2000" i="1" dirty="0"/>
              <a:t>tus ofrendas de paz, tus ovejas y tus vacas. En todo lugar </a:t>
            </a:r>
            <a:r>
              <a:rPr lang="es-PR" sz="2000" i="1" dirty="0" smtClean="0"/>
              <a:t>donde yo </a:t>
            </a:r>
            <a:r>
              <a:rPr lang="es-PR" sz="2000" i="1" dirty="0"/>
              <a:t>haga que se recuerde mi nombre, vendré a ti y te bendeciré</a:t>
            </a:r>
            <a:r>
              <a:rPr lang="es-PR" sz="2000" i="1" dirty="0" smtClean="0"/>
              <a:t>». —</a:t>
            </a:r>
            <a:r>
              <a:rPr lang="es-PR" sz="2000" i="1" dirty="0"/>
              <a:t>Éxodo 20.24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Dios quería que se destacara en el culto el holocausto y </a:t>
            </a:r>
            <a:r>
              <a:rPr lang="es-PR" sz="2400" dirty="0" smtClean="0"/>
              <a:t>ofrenda de </a:t>
            </a:r>
            <a:r>
              <a:rPr lang="es-PR" sz="2400" dirty="0"/>
              <a:t>reconciliación.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tipo de altar y adoración que Dios quería se distinguía de </a:t>
            </a:r>
            <a:r>
              <a:rPr lang="es-PR" sz="2400" dirty="0" smtClean="0"/>
              <a:t>los cultos </a:t>
            </a:r>
            <a:r>
              <a:rPr lang="es-PR" sz="2400" dirty="0"/>
              <a:t>a los «dioses» paganos. Dios no quería que pusieran «</a:t>
            </a:r>
            <a:r>
              <a:rPr lang="es-PR" sz="2400" dirty="0" smtClean="0"/>
              <a:t>dioses» hechos </a:t>
            </a:r>
            <a:r>
              <a:rPr lang="es-PR" sz="2400" dirty="0"/>
              <a:t>de oro y plata junto a Él, ni que construyeran </a:t>
            </a:r>
            <a:r>
              <a:rPr lang="es-PR" sz="2400" dirty="0" smtClean="0"/>
              <a:t>santuarios suntuosos</a:t>
            </a:r>
            <a:r>
              <a:rPr lang="es-PR" sz="2400" dirty="0"/>
              <a:t>, sino sencillos y naturales, y que no hubiera </a:t>
            </a:r>
            <a:r>
              <a:rPr lang="es-PR" sz="2400" dirty="0" smtClean="0"/>
              <a:t>exposición sexual </a:t>
            </a:r>
            <a:r>
              <a:rPr lang="es-PR" sz="2400" dirty="0"/>
              <a:t>en el culto.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7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Padre Celestial, te damos gracias porque en Cristo nos </a:t>
            </a:r>
            <a:r>
              <a:rPr lang="es-PR" sz="2400" i="1" dirty="0" smtClean="0"/>
              <a:t>has revelado </a:t>
            </a:r>
            <a:r>
              <a:rPr lang="es-PR" sz="2400" i="1" dirty="0"/>
              <a:t>tu gloria y en lugar de temor has </a:t>
            </a:r>
            <a:r>
              <a:rPr lang="es-PR" sz="2400" i="1" dirty="0" smtClean="0"/>
              <a:t>despertado nuestro </a:t>
            </a:r>
            <a:r>
              <a:rPr lang="es-PR" sz="2400" i="1" dirty="0"/>
              <a:t>amor y devoción por Ti, por tu palabra y por </a:t>
            </a:r>
            <a:r>
              <a:rPr lang="es-PR" sz="2400" i="1" dirty="0" smtClean="0"/>
              <a:t>tu iglesia</a:t>
            </a:r>
            <a:r>
              <a:rPr lang="es-PR" sz="2400" i="1" dirty="0"/>
              <a:t>. La obediencia de Cristo a tu palabra nos mueve </a:t>
            </a:r>
            <a:r>
              <a:rPr lang="es-PR" sz="2400" i="1" dirty="0" smtClean="0"/>
              <a:t>a obedecerte </a:t>
            </a:r>
            <a:r>
              <a:rPr lang="es-PR" sz="2400" i="1" dirty="0"/>
              <a:t>en todas las cosas. Tu Espíritu nos asiste </a:t>
            </a:r>
            <a:r>
              <a:rPr lang="es-PR" sz="2400" i="1" dirty="0" smtClean="0"/>
              <a:t>en nuestras </a:t>
            </a:r>
            <a:r>
              <a:rPr lang="es-PR" sz="2400" i="1" dirty="0"/>
              <a:t>debilidades para que seamos más que </a:t>
            </a:r>
            <a:r>
              <a:rPr lang="es-PR" sz="2400" i="1" dirty="0" smtClean="0"/>
              <a:t>vencedores en </a:t>
            </a:r>
            <a:r>
              <a:rPr lang="es-PR" sz="2400" i="1" dirty="0"/>
              <a:t>nuestras pruebas. Ayúdanos para que nuestra </a:t>
            </a:r>
            <a:r>
              <a:rPr lang="es-PR" sz="2400" i="1" dirty="0" smtClean="0"/>
              <a:t>obediencia a </a:t>
            </a:r>
            <a:r>
              <a:rPr lang="es-PR" sz="2400" i="1" dirty="0"/>
              <a:t>ti manifieste la vida que hay en tu palabra, para que </a:t>
            </a:r>
            <a:r>
              <a:rPr lang="es-PR" sz="2400" i="1" dirty="0" smtClean="0"/>
              <a:t>tu Nombre </a:t>
            </a:r>
            <a:r>
              <a:rPr lang="es-PR" sz="2400" i="1" dirty="0"/>
              <a:t>sea conocido, amado y reverenciado entre las personas </a:t>
            </a:r>
            <a:r>
              <a:rPr lang="es-PR" sz="2400" i="1" dirty="0" smtClean="0"/>
              <a:t>que aún </a:t>
            </a:r>
            <a:r>
              <a:rPr lang="es-PR" sz="2400" i="1" dirty="0"/>
              <a:t>no conocen tu gloria.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Los que tomen esta </a:t>
            </a:r>
            <a:r>
              <a:rPr lang="es-PR" sz="2400" dirty="0" smtClean="0"/>
              <a:t>lección estarán </a:t>
            </a:r>
            <a:r>
              <a:rPr lang="es-PR" sz="2400" dirty="0"/>
              <a:t>conscientes que la </a:t>
            </a:r>
            <a:r>
              <a:rPr lang="es-PR" sz="2400" dirty="0" smtClean="0"/>
              <a:t>obediencia comienza </a:t>
            </a:r>
            <a:r>
              <a:rPr lang="es-PR" sz="2400" dirty="0"/>
              <a:t>con la atención </a:t>
            </a:r>
            <a:r>
              <a:rPr lang="es-PR" sz="2400" dirty="0" smtClean="0"/>
              <a:t>a la </a:t>
            </a:r>
            <a:r>
              <a:rPr lang="es-PR" sz="2400" dirty="0"/>
              <a:t>palabra de Dios. La atención a </a:t>
            </a:r>
            <a:r>
              <a:rPr lang="es-PR" sz="2400" dirty="0" smtClean="0"/>
              <a:t>la palabra </a:t>
            </a:r>
            <a:r>
              <a:rPr lang="es-PR" sz="2400" dirty="0"/>
              <a:t>de Dios crece al ver los </a:t>
            </a:r>
            <a:r>
              <a:rPr lang="es-PR" sz="2400" dirty="0" smtClean="0"/>
              <a:t>frutos de </a:t>
            </a:r>
            <a:r>
              <a:rPr lang="es-PR" sz="2400" dirty="0"/>
              <a:t>la obediencia a ella. Por </a:t>
            </a:r>
            <a:r>
              <a:rPr lang="es-PR" sz="2400" dirty="0" smtClean="0"/>
              <a:t>la obediencia </a:t>
            </a:r>
            <a:r>
              <a:rPr lang="es-PR" sz="2400" dirty="0"/>
              <a:t>a la palabra de Dios, </a:t>
            </a:r>
            <a:r>
              <a:rPr lang="es-PR" sz="2400" dirty="0" smtClean="0"/>
              <a:t>los cristianos </a:t>
            </a:r>
            <a:r>
              <a:rPr lang="es-PR" sz="2400" dirty="0"/>
              <a:t>crecen y ayudan a </a:t>
            </a:r>
            <a:r>
              <a:rPr lang="es-PR" sz="2400" dirty="0" smtClean="0"/>
              <a:t>otros a </a:t>
            </a:r>
            <a:r>
              <a:rPr lang="es-PR" sz="2400" dirty="0"/>
              <a:t>crecer.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El </a:t>
            </a:r>
            <a:r>
              <a:rPr lang="es-PR" sz="2400" dirty="0"/>
              <a:t>pueblo pide que </a:t>
            </a:r>
            <a:r>
              <a:rPr lang="es-PR" sz="2400" dirty="0" smtClean="0"/>
              <a:t>Moisés hable </a:t>
            </a:r>
            <a:r>
              <a:rPr lang="es-PR" sz="2400" dirty="0"/>
              <a:t>a Dios por </a:t>
            </a:r>
            <a:r>
              <a:rPr lang="es-PR" sz="2400" dirty="0" smtClean="0"/>
              <a:t>ellos (Ex </a:t>
            </a:r>
            <a:r>
              <a:rPr lang="es-PR" sz="2400" dirty="0"/>
              <a:t>20.18-21).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Dios </a:t>
            </a:r>
            <a:r>
              <a:rPr lang="es-PR" sz="2400" dirty="0"/>
              <a:t>dice el altar que a </a:t>
            </a:r>
            <a:r>
              <a:rPr lang="es-PR" sz="2400" dirty="0" smtClean="0"/>
              <a:t>Él le </a:t>
            </a:r>
            <a:r>
              <a:rPr lang="es-PR" sz="2400" dirty="0"/>
              <a:t>gusta (vv. 22-26).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«TEMOR DE DIOS»: </a:t>
            </a:r>
            <a:r>
              <a:rPr lang="es-PR" sz="2400" dirty="0"/>
              <a:t>En </a:t>
            </a:r>
            <a:r>
              <a:rPr lang="es-PR" sz="2400" dirty="0" smtClean="0"/>
              <a:t>este pasaje </a:t>
            </a:r>
            <a:r>
              <a:rPr lang="es-PR" sz="2400" dirty="0"/>
              <a:t>el temor a Dios </a:t>
            </a:r>
            <a:r>
              <a:rPr lang="es-PR" sz="2400" dirty="0" smtClean="0"/>
              <a:t>se usa </a:t>
            </a:r>
            <a:r>
              <a:rPr lang="es-PR" sz="2400" dirty="0"/>
              <a:t>para nombrar </a:t>
            </a:r>
            <a:r>
              <a:rPr lang="es-PR" sz="2400" dirty="0" smtClean="0"/>
              <a:t>la voluntad </a:t>
            </a:r>
            <a:r>
              <a:rPr lang="es-PR" sz="2400" dirty="0"/>
              <a:t>del cristiano </a:t>
            </a:r>
            <a:r>
              <a:rPr lang="es-PR" sz="2400" dirty="0" smtClean="0"/>
              <a:t>de obedecer </a:t>
            </a:r>
            <a:r>
              <a:rPr lang="es-PR" sz="2400" dirty="0"/>
              <a:t>los </a:t>
            </a:r>
            <a:r>
              <a:rPr lang="es-PR" sz="2400" dirty="0" smtClean="0"/>
              <a:t>mandamientos de </a:t>
            </a:r>
            <a:r>
              <a:rPr lang="es-PR" sz="2400" dirty="0"/>
              <a:t>Dios, </a:t>
            </a:r>
            <a:r>
              <a:rPr lang="es-PR" sz="2400" dirty="0" smtClean="0"/>
              <a:t>ser reverente </a:t>
            </a:r>
            <a:r>
              <a:rPr lang="es-PR" sz="2400" dirty="0"/>
              <a:t>ante Él y </a:t>
            </a:r>
            <a:r>
              <a:rPr lang="es-PR" sz="2400" dirty="0" smtClean="0"/>
              <a:t>servirle de </a:t>
            </a:r>
            <a:r>
              <a:rPr lang="es-PR" sz="2400" dirty="0"/>
              <a:t>todo corazón. </a:t>
            </a:r>
            <a:r>
              <a:rPr lang="es-PR" sz="2400" dirty="0" smtClean="0"/>
              <a:t>El temor </a:t>
            </a:r>
            <a:r>
              <a:rPr lang="es-PR" sz="2400" dirty="0"/>
              <a:t>de Dios no </a:t>
            </a:r>
            <a:r>
              <a:rPr lang="es-PR" sz="2400" dirty="0" smtClean="0"/>
              <a:t>puede confundirse </a:t>
            </a:r>
            <a:r>
              <a:rPr lang="es-PR" sz="2400" dirty="0"/>
              <a:t>con el </a:t>
            </a:r>
            <a:r>
              <a:rPr lang="es-PR" sz="2400" dirty="0" smtClean="0"/>
              <a:t>temor humano</a:t>
            </a:r>
            <a:r>
              <a:rPr lang="es-PR" sz="2400" dirty="0"/>
              <a:t>, que resulta </a:t>
            </a:r>
            <a:r>
              <a:rPr lang="es-PR" sz="2400" dirty="0" smtClean="0"/>
              <a:t>de haber </a:t>
            </a:r>
            <a:r>
              <a:rPr lang="es-PR" sz="2400" dirty="0"/>
              <a:t>obrado mal o </a:t>
            </a:r>
            <a:r>
              <a:rPr lang="es-PR" sz="2400" dirty="0" smtClean="0"/>
              <a:t>sentirse incapaz </a:t>
            </a:r>
            <a:r>
              <a:rPr lang="es-PR" sz="2400" dirty="0"/>
              <a:t>de </a:t>
            </a:r>
            <a:r>
              <a:rPr lang="es-PR" sz="2400" dirty="0" smtClean="0"/>
              <a:t>responder ante </a:t>
            </a:r>
            <a:r>
              <a:rPr lang="es-PR" sz="2400" dirty="0"/>
              <a:t>una </a:t>
            </a:r>
            <a:r>
              <a:rPr lang="es-PR" sz="2400" dirty="0" smtClean="0"/>
              <a:t>situación que </a:t>
            </a:r>
            <a:r>
              <a:rPr lang="es-PR" sz="2400" dirty="0"/>
              <a:t>requiera acción de </a:t>
            </a:r>
            <a:r>
              <a:rPr lang="es-PR" sz="2400" dirty="0" smtClean="0"/>
              <a:t>la persona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b="1" dirty="0"/>
              <a:t>«LA PRUEBA»: </a:t>
            </a:r>
            <a:r>
              <a:rPr lang="es-PR" sz="2400" dirty="0"/>
              <a:t>Hay dos </a:t>
            </a:r>
            <a:r>
              <a:rPr lang="es-PR" sz="2400" dirty="0" smtClean="0"/>
              <a:t>clases de </a:t>
            </a:r>
            <a:r>
              <a:rPr lang="es-PR" sz="2400" dirty="0"/>
              <a:t>pruebas. Las </a:t>
            </a:r>
            <a:r>
              <a:rPr lang="es-PR" sz="2400" dirty="0" smtClean="0"/>
              <a:t>que vienen de </a:t>
            </a:r>
            <a:r>
              <a:rPr lang="es-PR" sz="2400" dirty="0"/>
              <a:t>Dios y las </a:t>
            </a:r>
            <a:r>
              <a:rPr lang="es-PR" sz="2400" dirty="0" smtClean="0"/>
              <a:t>que vienen </a:t>
            </a:r>
            <a:r>
              <a:rPr lang="es-PR" sz="2400" dirty="0"/>
              <a:t>del enemigo. </a:t>
            </a:r>
            <a:r>
              <a:rPr lang="es-PR" sz="2400" dirty="0" smtClean="0"/>
              <a:t>Las que </a:t>
            </a:r>
            <a:r>
              <a:rPr lang="es-PR" sz="2400" dirty="0"/>
              <a:t>vienen de Dios </a:t>
            </a:r>
            <a:r>
              <a:rPr lang="es-PR" sz="2400" dirty="0" smtClean="0"/>
              <a:t>causan que </a:t>
            </a:r>
            <a:r>
              <a:rPr lang="es-PR" sz="2400" dirty="0"/>
              <a:t>la persona </a:t>
            </a:r>
            <a:r>
              <a:rPr lang="es-PR" sz="2400" dirty="0" smtClean="0"/>
              <a:t>responda bien </a:t>
            </a:r>
            <a:r>
              <a:rPr lang="es-PR" sz="2400" dirty="0"/>
              <a:t>en la </a:t>
            </a:r>
            <a:r>
              <a:rPr lang="es-PR" sz="2400" dirty="0" smtClean="0"/>
              <a:t>prueba. En </a:t>
            </a:r>
            <a:r>
              <a:rPr lang="es-PR" sz="2400" dirty="0"/>
              <a:t>ese caso, la prueba </a:t>
            </a:r>
            <a:r>
              <a:rPr lang="es-PR" sz="2400" dirty="0" smtClean="0"/>
              <a:t>es sinónimo </a:t>
            </a:r>
            <a:r>
              <a:rPr lang="es-PR" sz="2400" dirty="0"/>
              <a:t>de </a:t>
            </a:r>
            <a:r>
              <a:rPr lang="es-PR" sz="2400" dirty="0" smtClean="0"/>
              <a:t>tentación, en la cual la persona comprueba </a:t>
            </a:r>
            <a:r>
              <a:rPr lang="es-PR" sz="2400" dirty="0"/>
              <a:t>la </a:t>
            </a:r>
            <a:r>
              <a:rPr lang="es-PR" sz="2400" dirty="0" smtClean="0"/>
              <a:t>certidumbre de </a:t>
            </a:r>
            <a:r>
              <a:rPr lang="es-PR" sz="2400" dirty="0"/>
              <a:t>la operación </a:t>
            </a:r>
            <a:r>
              <a:rPr lang="es-PR" sz="2400" dirty="0" smtClean="0"/>
              <a:t>del amor </a:t>
            </a:r>
            <a:r>
              <a:rPr lang="es-PR" sz="2400" dirty="0"/>
              <a:t>y el poder de </a:t>
            </a:r>
            <a:r>
              <a:rPr lang="es-PR" sz="2400" dirty="0" smtClean="0"/>
              <a:t>Dios en </a:t>
            </a:r>
            <a:r>
              <a:rPr lang="es-PR" sz="2400" dirty="0"/>
              <a:t>ella. En cambio, </a:t>
            </a:r>
            <a:r>
              <a:rPr lang="es-PR" sz="2400" dirty="0" smtClean="0"/>
              <a:t>las pruebas </a:t>
            </a:r>
            <a:r>
              <a:rPr lang="es-PR" sz="2400" dirty="0"/>
              <a:t>del enemigo </a:t>
            </a:r>
            <a:r>
              <a:rPr lang="es-PR" sz="2400" dirty="0" smtClean="0"/>
              <a:t>son provocaciones</a:t>
            </a:r>
            <a:r>
              <a:rPr lang="es-PR" sz="2400" dirty="0"/>
              <a:t>, para </a:t>
            </a:r>
            <a:r>
              <a:rPr lang="es-PR" sz="2400" dirty="0" smtClean="0"/>
              <a:t>que la </a:t>
            </a:r>
            <a:r>
              <a:rPr lang="es-PR" sz="2400" dirty="0"/>
              <a:t>persona obre </a:t>
            </a:r>
            <a:r>
              <a:rPr lang="es-PR" sz="2400" dirty="0" smtClean="0"/>
              <a:t>contra Dios</a:t>
            </a:r>
            <a:r>
              <a:rPr lang="es-PR" sz="2400" dirty="0"/>
              <a:t>, valiéndose de </a:t>
            </a:r>
            <a:r>
              <a:rPr lang="es-PR" sz="2400" dirty="0" smtClean="0"/>
              <a:t>su debilidad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20.18-19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18 Todo el pueblo observaba </a:t>
            </a:r>
            <a:r>
              <a:rPr lang="es-PR" sz="2400" dirty="0" smtClean="0"/>
              <a:t>el estruendo</a:t>
            </a:r>
            <a:r>
              <a:rPr lang="es-PR" sz="2400" dirty="0"/>
              <a:t>, los relámpagos, </a:t>
            </a:r>
            <a:r>
              <a:rPr lang="es-PR" sz="2400" dirty="0" smtClean="0"/>
              <a:t>el sonido </a:t>
            </a:r>
            <a:r>
              <a:rPr lang="es-PR" sz="2400" dirty="0"/>
              <a:t>de la bocina y el </a:t>
            </a:r>
            <a:r>
              <a:rPr lang="es-PR" sz="2400" dirty="0" smtClean="0"/>
              <a:t>monte que </a:t>
            </a:r>
            <a:r>
              <a:rPr lang="es-PR" sz="2400" dirty="0"/>
              <a:t>humeaba. Al ver esto, </a:t>
            </a:r>
            <a:r>
              <a:rPr lang="es-PR" sz="2400" dirty="0" smtClean="0"/>
              <a:t>el pueblo </a:t>
            </a:r>
            <a:r>
              <a:rPr lang="es-PR" sz="2400" dirty="0"/>
              <a:t>tuvo miedo y se </a:t>
            </a:r>
            <a:r>
              <a:rPr lang="es-PR" sz="2400" dirty="0" smtClean="0"/>
              <a:t>mantuvo alejado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19 Entonces dijeron a Moisés</a:t>
            </a:r>
            <a:r>
              <a:rPr lang="es-PR" sz="2400" dirty="0" smtClean="0"/>
              <a:t>: —</a:t>
            </a:r>
            <a:r>
              <a:rPr lang="es-PR" sz="2400" dirty="0"/>
              <a:t>Habla tú con nosotros, </a:t>
            </a:r>
            <a:r>
              <a:rPr lang="es-PR" sz="2400" dirty="0" smtClean="0"/>
              <a:t>y nosotros </a:t>
            </a:r>
            <a:r>
              <a:rPr lang="es-PR" sz="2400" dirty="0"/>
              <a:t>oiremos; pero </a:t>
            </a:r>
            <a:r>
              <a:rPr lang="es-PR" sz="2400" dirty="0" smtClean="0"/>
              <a:t>no hable </a:t>
            </a:r>
            <a:r>
              <a:rPr lang="es-PR" sz="2400" dirty="0"/>
              <a:t>Dios con nosotros, </a:t>
            </a:r>
            <a:r>
              <a:rPr lang="es-PR" sz="2400" dirty="0" smtClean="0"/>
              <a:t>para que </a:t>
            </a:r>
            <a:r>
              <a:rPr lang="es-PR" sz="2400" dirty="0"/>
              <a:t>no muramos.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18 Todos los israelitas </a:t>
            </a:r>
            <a:r>
              <a:rPr lang="es-PR" sz="2400" dirty="0" smtClean="0"/>
              <a:t>fueron testigos </a:t>
            </a:r>
            <a:r>
              <a:rPr lang="es-PR" sz="2400" dirty="0"/>
              <a:t>de los truenos y </a:t>
            </a:r>
            <a:r>
              <a:rPr lang="es-PR" sz="2400" dirty="0" smtClean="0"/>
              <a:t>relámpagos, del sonido de trompetas y </a:t>
            </a:r>
            <a:r>
              <a:rPr lang="es-PR" sz="2400" dirty="0"/>
              <a:t>del monte envuelto en </a:t>
            </a:r>
            <a:r>
              <a:rPr lang="es-PR" sz="2400" dirty="0" smtClean="0"/>
              <a:t>humo; pero </a:t>
            </a:r>
            <a:r>
              <a:rPr lang="es-PR" sz="2400" dirty="0"/>
              <a:t>tenían miedo y se </a:t>
            </a:r>
            <a:r>
              <a:rPr lang="es-PR" sz="2400" dirty="0" smtClean="0"/>
              <a:t>mantenían alejados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19 Así que le dijeron a Moisés</a:t>
            </a:r>
            <a:r>
              <a:rPr lang="es-PR" sz="2400" dirty="0" smtClean="0"/>
              <a:t>: —</a:t>
            </a:r>
            <a:r>
              <a:rPr lang="es-PR" sz="2400" dirty="0"/>
              <a:t>Háblanos tú, y </a:t>
            </a:r>
            <a:r>
              <a:rPr lang="es-PR" sz="2400" dirty="0" smtClean="0"/>
              <a:t>obedeceremos; pero </a:t>
            </a:r>
            <a:r>
              <a:rPr lang="es-PR" sz="2400" dirty="0"/>
              <a:t>que no nos hable Dios, </a:t>
            </a:r>
            <a:r>
              <a:rPr lang="es-PR" sz="2400" dirty="0" smtClean="0"/>
              <a:t>no sea </a:t>
            </a:r>
            <a:r>
              <a:rPr lang="es-PR" sz="2400" dirty="0"/>
              <a:t>que muramos.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20.20-22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20 Moisés respondió al pueblo</a:t>
            </a:r>
            <a:r>
              <a:rPr lang="es-PR" sz="2400" dirty="0" smtClean="0"/>
              <a:t>: —</a:t>
            </a:r>
            <a:r>
              <a:rPr lang="es-PR" sz="2400" dirty="0"/>
              <a:t>No temáis, pues Dios </a:t>
            </a:r>
            <a:r>
              <a:rPr lang="es-PR" sz="2400" dirty="0" smtClean="0"/>
              <a:t>vino para </a:t>
            </a:r>
            <a:r>
              <a:rPr lang="es-PR" sz="2400" dirty="0"/>
              <a:t>probaros, para que </a:t>
            </a:r>
            <a:r>
              <a:rPr lang="es-PR" sz="2400" dirty="0" smtClean="0"/>
              <a:t>su temor </a:t>
            </a:r>
            <a:r>
              <a:rPr lang="es-PR" sz="2400" dirty="0"/>
              <a:t>esté ante vosotros y </a:t>
            </a:r>
            <a:r>
              <a:rPr lang="es-PR" sz="2400" dirty="0" smtClean="0"/>
              <a:t>no pequéis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21 Y mientras el pueblo se </a:t>
            </a:r>
            <a:r>
              <a:rPr lang="es-PR" sz="2400" dirty="0" smtClean="0"/>
              <a:t>mantenía alejado</a:t>
            </a:r>
            <a:r>
              <a:rPr lang="es-PR" sz="2400" dirty="0"/>
              <a:t>, Moisés se </a:t>
            </a:r>
            <a:r>
              <a:rPr lang="es-PR" sz="2400" dirty="0" smtClean="0"/>
              <a:t>acercó a </a:t>
            </a:r>
            <a:r>
              <a:rPr lang="es-PR" sz="2400" dirty="0"/>
              <a:t>la oscuridad en la cual </a:t>
            </a:r>
            <a:r>
              <a:rPr lang="es-PR" sz="2400" dirty="0" smtClean="0"/>
              <a:t>estaba Dios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22 Jehová dijo a Moisés: «</a:t>
            </a:r>
            <a:r>
              <a:rPr lang="es-PR" sz="2400" dirty="0" smtClean="0"/>
              <a:t>Así dirás </a:t>
            </a:r>
            <a:r>
              <a:rPr lang="es-PR" sz="2400" dirty="0"/>
              <a:t>a los hijos de Israel</a:t>
            </a:r>
            <a:r>
              <a:rPr lang="es-PR" sz="2400" dirty="0" smtClean="0"/>
              <a:t>: “</a:t>
            </a:r>
            <a:r>
              <a:rPr lang="es-PR" sz="2400" dirty="0"/>
              <a:t>Vosotros habéis visto que </a:t>
            </a:r>
            <a:r>
              <a:rPr lang="es-PR" sz="2400" dirty="0" smtClean="0"/>
              <a:t>os he </a:t>
            </a:r>
            <a:r>
              <a:rPr lang="es-PR" sz="2400" dirty="0"/>
              <a:t>hablado desde el cielo.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20 Y Moisés les contestó: —</a:t>
            </a:r>
            <a:r>
              <a:rPr lang="es-PR" sz="2400" dirty="0" smtClean="0"/>
              <a:t>No tengan </a:t>
            </a:r>
            <a:r>
              <a:rPr lang="es-PR" sz="2400" dirty="0"/>
              <a:t>miedo. Dios ha </a:t>
            </a:r>
            <a:r>
              <a:rPr lang="es-PR" sz="2400" dirty="0" smtClean="0"/>
              <a:t>venido para </a:t>
            </a:r>
            <a:r>
              <a:rPr lang="es-PR" sz="2400" dirty="0"/>
              <a:t>ponerlos a prueba y </a:t>
            </a:r>
            <a:r>
              <a:rPr lang="es-PR" sz="2400" dirty="0" smtClean="0"/>
              <a:t>para que </a:t>
            </a:r>
            <a:r>
              <a:rPr lang="es-PR" sz="2400" dirty="0"/>
              <a:t>siempre sientan temor de </a:t>
            </a:r>
            <a:r>
              <a:rPr lang="es-PR" sz="2400" dirty="0" smtClean="0"/>
              <a:t>él, a </a:t>
            </a:r>
            <a:r>
              <a:rPr lang="es-PR" sz="2400" dirty="0"/>
              <a:t>fin de que no pequen.</a:t>
            </a:r>
          </a:p>
          <a:p>
            <a:pPr marL="0" indent="0">
              <a:buNone/>
            </a:pPr>
            <a:r>
              <a:rPr lang="es-PR" sz="2400" dirty="0"/>
              <a:t>21 Y mientras el pueblo se </a:t>
            </a:r>
            <a:r>
              <a:rPr lang="es-PR" sz="2400" dirty="0" smtClean="0"/>
              <a:t>mantenía alejado</a:t>
            </a:r>
            <a:r>
              <a:rPr lang="es-PR" sz="2400" dirty="0"/>
              <a:t>, Moisés se acercó </a:t>
            </a:r>
            <a:r>
              <a:rPr lang="es-PR" sz="2400" dirty="0" smtClean="0"/>
              <a:t>a la </a:t>
            </a:r>
            <a:r>
              <a:rPr lang="es-PR" sz="2400" dirty="0"/>
              <a:t>nube oscura en la que </a:t>
            </a:r>
            <a:r>
              <a:rPr lang="es-PR" sz="2400" dirty="0" smtClean="0"/>
              <a:t>estaba Dios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22 El Señor le dijo a Moisés: «</a:t>
            </a:r>
            <a:r>
              <a:rPr lang="es-PR" sz="2400" dirty="0" smtClean="0"/>
              <a:t>Dilo </a:t>
            </a:r>
            <a:r>
              <a:rPr lang="es-PR" sz="2400" dirty="0"/>
              <a:t>siguiente a los israelitas: “</a:t>
            </a:r>
            <a:r>
              <a:rPr lang="es-PR" sz="2400" dirty="0" smtClean="0"/>
              <a:t>Ya ustedes </a:t>
            </a:r>
            <a:r>
              <a:rPr lang="es-PR" sz="2400" dirty="0"/>
              <a:t>han visto que he </a:t>
            </a:r>
            <a:r>
              <a:rPr lang="es-PR" sz="2400" dirty="0" smtClean="0"/>
              <a:t>hablado desde </a:t>
            </a:r>
            <a:r>
              <a:rPr lang="es-PR" sz="2400" dirty="0"/>
              <a:t>el cielo con ustedes.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967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20.23-24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No os hagáis dioses de </a:t>
            </a:r>
            <a:r>
              <a:rPr lang="es-PR" sz="2400" dirty="0" smtClean="0"/>
              <a:t>plata ni </a:t>
            </a:r>
            <a:r>
              <a:rPr lang="es-PR" sz="2400" dirty="0"/>
              <a:t>dioses de oro para </a:t>
            </a:r>
            <a:r>
              <a:rPr lang="es-PR" sz="2400" dirty="0" smtClean="0"/>
              <a:t>ponerlos junto </a:t>
            </a:r>
            <a:r>
              <a:rPr lang="es-PR" sz="2400" dirty="0"/>
              <a:t>a mí.</a:t>
            </a:r>
          </a:p>
          <a:p>
            <a:pPr marL="0" indent="0">
              <a:buNone/>
            </a:pPr>
            <a:r>
              <a:rPr lang="es-PR" sz="2400" dirty="0"/>
              <a:t>24 Me harás un altar de tierra, </a:t>
            </a:r>
            <a:r>
              <a:rPr lang="es-PR" sz="2400" dirty="0" smtClean="0"/>
              <a:t>y sacrificarás </a:t>
            </a:r>
            <a:r>
              <a:rPr lang="es-PR" sz="2400" dirty="0"/>
              <a:t>sobre él tus </a:t>
            </a:r>
            <a:r>
              <a:rPr lang="es-PR" sz="2400" dirty="0" smtClean="0"/>
              <a:t>holocaustos y </a:t>
            </a:r>
            <a:r>
              <a:rPr lang="es-PR" sz="2400" dirty="0"/>
              <a:t>tus ofrendas de </a:t>
            </a:r>
            <a:r>
              <a:rPr lang="es-PR" sz="2400" dirty="0" smtClean="0"/>
              <a:t>paz, tus </a:t>
            </a:r>
            <a:r>
              <a:rPr lang="es-PR" sz="2400" dirty="0"/>
              <a:t>ovejas y tus vacas. En </a:t>
            </a:r>
            <a:r>
              <a:rPr lang="es-PR" sz="2400" dirty="0" smtClean="0"/>
              <a:t>todo lugar </a:t>
            </a:r>
            <a:r>
              <a:rPr lang="es-PR" sz="2400" dirty="0"/>
              <a:t>donde yo haga que </a:t>
            </a:r>
            <a:r>
              <a:rPr lang="es-PR" sz="2400" dirty="0" smtClean="0"/>
              <a:t>se recuerde </a:t>
            </a:r>
            <a:r>
              <a:rPr lang="es-PR" sz="2400" dirty="0"/>
              <a:t>mi nombre, vendré a </a:t>
            </a:r>
            <a:r>
              <a:rPr lang="es-PR" sz="2400" dirty="0" smtClean="0"/>
              <a:t>ti y </a:t>
            </a:r>
            <a:r>
              <a:rPr lang="es-PR" sz="2400" dirty="0"/>
              <a:t>te bendeciré.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No hagan ídolos de oro </a:t>
            </a:r>
            <a:r>
              <a:rPr lang="es-PR" sz="2400" dirty="0" smtClean="0"/>
              <a:t>o </a:t>
            </a:r>
            <a:r>
              <a:rPr lang="es-PR" sz="2400" dirty="0"/>
              <a:t>plata </a:t>
            </a:r>
            <a:r>
              <a:rPr lang="es-PR" sz="2400" dirty="0" smtClean="0"/>
              <a:t>para adorarlos </a:t>
            </a:r>
            <a:r>
              <a:rPr lang="es-PR" sz="2400" dirty="0"/>
              <a:t>como a mí.</a:t>
            </a:r>
          </a:p>
          <a:p>
            <a:pPr marL="0" indent="0">
              <a:buNone/>
            </a:pPr>
            <a:r>
              <a:rPr lang="es-PR" sz="2400" dirty="0"/>
              <a:t>24 Háganme un altar de tierra, </a:t>
            </a:r>
            <a:r>
              <a:rPr lang="es-PR" sz="2400" dirty="0" smtClean="0"/>
              <a:t>y ofrézcanme </a:t>
            </a:r>
            <a:r>
              <a:rPr lang="es-PR" sz="2400" dirty="0"/>
              <a:t>en él los </a:t>
            </a:r>
            <a:r>
              <a:rPr lang="es-PR" sz="2400" dirty="0" smtClean="0"/>
              <a:t>animales de </a:t>
            </a:r>
            <a:r>
              <a:rPr lang="es-PR" sz="2400" dirty="0"/>
              <a:t>sus rebaños y ganados </a:t>
            </a:r>
            <a:r>
              <a:rPr lang="es-PR" sz="2400" dirty="0" smtClean="0"/>
              <a:t>como holocaustos </a:t>
            </a:r>
            <a:r>
              <a:rPr lang="es-PR" sz="2400" dirty="0"/>
              <a:t>y sacrificios </a:t>
            </a:r>
            <a:r>
              <a:rPr lang="es-PR" sz="2400" dirty="0" smtClean="0"/>
              <a:t>de reconciliación</a:t>
            </a:r>
            <a:r>
              <a:rPr lang="es-PR" sz="2400" dirty="0"/>
              <a:t>. Yo vendré y </a:t>
            </a:r>
            <a:r>
              <a:rPr lang="es-PR" sz="2400" dirty="0" smtClean="0"/>
              <a:t>los bendeciré </a:t>
            </a:r>
            <a:r>
              <a:rPr lang="es-PR" sz="2400" dirty="0"/>
              <a:t>en cada lugar en </a:t>
            </a:r>
            <a:r>
              <a:rPr lang="es-PR" sz="2400" dirty="0" smtClean="0"/>
              <a:t>el que </a:t>
            </a:r>
            <a:r>
              <a:rPr lang="es-PR" sz="2400" dirty="0"/>
              <a:t>yo quiera que se </a:t>
            </a:r>
            <a:r>
              <a:rPr lang="es-PR" sz="2400" dirty="0" smtClean="0"/>
              <a:t>recuerde mi </a:t>
            </a:r>
            <a:r>
              <a:rPr lang="es-PR" sz="2400" dirty="0"/>
              <a:t>nombre.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6211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Éxodo 20.25-26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25 Y si me haces un altar </a:t>
            </a:r>
            <a:r>
              <a:rPr lang="es-PR" sz="2400" dirty="0" smtClean="0"/>
              <a:t>de piedras</a:t>
            </a:r>
            <a:r>
              <a:rPr lang="es-PR" sz="2400" dirty="0"/>
              <a:t>, no las labres de </a:t>
            </a:r>
            <a:r>
              <a:rPr lang="es-PR" sz="2400" dirty="0" smtClean="0"/>
              <a:t>cantería, porque </a:t>
            </a:r>
            <a:r>
              <a:rPr lang="es-PR" sz="2400" dirty="0"/>
              <a:t>si alzas tus </a:t>
            </a:r>
            <a:r>
              <a:rPr lang="es-PR" sz="2400" dirty="0" smtClean="0"/>
              <a:t>herramientas sobre </a:t>
            </a:r>
            <a:r>
              <a:rPr lang="es-PR" sz="2400" dirty="0"/>
              <a:t>él, lo profanarás.</a:t>
            </a:r>
          </a:p>
          <a:p>
            <a:pPr marL="0" indent="0">
              <a:buNone/>
            </a:pPr>
            <a:r>
              <a:rPr lang="es-PR" sz="2400" dirty="0"/>
              <a:t>26 Tampoco subirás por gradas </a:t>
            </a:r>
            <a:r>
              <a:rPr lang="es-PR" sz="2400" dirty="0" smtClean="0"/>
              <a:t>a mi </a:t>
            </a:r>
            <a:r>
              <a:rPr lang="es-PR" sz="2400" dirty="0"/>
              <a:t>altar, para que tu </a:t>
            </a:r>
            <a:r>
              <a:rPr lang="es-PR" sz="2400" dirty="0" smtClean="0"/>
              <a:t>desnudez no </a:t>
            </a:r>
            <a:r>
              <a:rPr lang="es-PR" sz="2400" dirty="0"/>
              <a:t>se descubra junto a él.”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25 Y si me hacen un altar de </a:t>
            </a:r>
            <a:r>
              <a:rPr lang="es-PR" sz="2400" dirty="0" smtClean="0"/>
              <a:t>piedras, que </a:t>
            </a:r>
            <a:r>
              <a:rPr lang="es-PR" sz="2400" dirty="0"/>
              <a:t>no sea de </a:t>
            </a:r>
            <a:r>
              <a:rPr lang="es-PR" sz="2400" dirty="0" smtClean="0"/>
              <a:t>piedras labradas</a:t>
            </a:r>
            <a:r>
              <a:rPr lang="es-PR" sz="2400" dirty="0"/>
              <a:t>, porque al labrar </a:t>
            </a:r>
            <a:r>
              <a:rPr lang="es-PR" sz="2400" dirty="0" smtClean="0"/>
              <a:t>la piedra </a:t>
            </a:r>
            <a:r>
              <a:rPr lang="es-PR" sz="2400" dirty="0"/>
              <a:t>con herramientas se </a:t>
            </a:r>
            <a:r>
              <a:rPr lang="es-PR" sz="2400" dirty="0" smtClean="0"/>
              <a:t>la hace </a:t>
            </a:r>
            <a:r>
              <a:rPr lang="es-PR" sz="2400" dirty="0"/>
              <a:t>indigna de un altar.</a:t>
            </a:r>
          </a:p>
          <a:p>
            <a:pPr marL="0" indent="0">
              <a:buNone/>
            </a:pPr>
            <a:r>
              <a:rPr lang="es-PR" sz="2400" dirty="0"/>
              <a:t>26 Y mi altar no debe tener </a:t>
            </a:r>
            <a:r>
              <a:rPr lang="es-PR" sz="2400" dirty="0" smtClean="0"/>
              <a:t>escalones, para </a:t>
            </a:r>
            <a:r>
              <a:rPr lang="es-PR" sz="2400" dirty="0"/>
              <a:t>que al subir </a:t>
            </a:r>
            <a:r>
              <a:rPr lang="es-PR" sz="2400" dirty="0" smtClean="0"/>
              <a:t>ustedes no </a:t>
            </a:r>
            <a:r>
              <a:rPr lang="es-PR" sz="2400" dirty="0"/>
              <a:t>muestren la parte </a:t>
            </a:r>
            <a:r>
              <a:rPr lang="es-PR" sz="2400" dirty="0" smtClean="0"/>
              <a:t>desnuda del </a:t>
            </a:r>
            <a:r>
              <a:rPr lang="es-PR" sz="2400" dirty="0"/>
              <a:t>cuerpo.”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9649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Ante la majestuosa presencia de Dios en el Sinaí </a:t>
            </a:r>
            <a:r>
              <a:rPr lang="es-PR" sz="2400" dirty="0" smtClean="0"/>
              <a:t>el pueblo </a:t>
            </a:r>
            <a:r>
              <a:rPr lang="es-PR" sz="2400" dirty="0"/>
              <a:t>sintió miedo, experiencia que Moisés </a:t>
            </a:r>
            <a:r>
              <a:rPr lang="es-PR" sz="2400" dirty="0" smtClean="0"/>
              <a:t>reinterpretó como </a:t>
            </a:r>
            <a:r>
              <a:rPr lang="es-PR" sz="2400" dirty="0"/>
              <a:t>prueba de Dios para ver si ellos tenían temor de </a:t>
            </a:r>
            <a:r>
              <a:rPr lang="es-PR" sz="2400" dirty="0" smtClean="0"/>
              <a:t>Él, que </a:t>
            </a:r>
            <a:r>
              <a:rPr lang="es-PR" sz="2400" dirty="0"/>
              <a:t>podía evitar que ellos pecaran.</a:t>
            </a:r>
          </a:p>
          <a:p>
            <a:r>
              <a:rPr lang="es-PR" sz="2400" dirty="0" smtClean="0"/>
              <a:t>Dios </a:t>
            </a:r>
            <a:r>
              <a:rPr lang="es-PR" sz="2400" dirty="0"/>
              <a:t>hace énfasis en que su comunicación con </a:t>
            </a:r>
            <a:r>
              <a:rPr lang="es-PR" sz="2400" dirty="0" smtClean="0"/>
              <a:t>su pueblo </a:t>
            </a:r>
            <a:r>
              <a:rPr lang="es-PR" sz="2400" dirty="0"/>
              <a:t>se ha de hacer con su palabra y que para nada </a:t>
            </a:r>
            <a:r>
              <a:rPr lang="es-PR" sz="2400" dirty="0" smtClean="0"/>
              <a:t>se busca </a:t>
            </a:r>
            <a:r>
              <a:rPr lang="es-PR" sz="2400" dirty="0"/>
              <a:t>que Dios se haga visible a la vista humana.</a:t>
            </a:r>
          </a:p>
          <a:p>
            <a:r>
              <a:rPr lang="es-PR" sz="2400" dirty="0" smtClean="0"/>
              <a:t>En </a:t>
            </a:r>
            <a:r>
              <a:rPr lang="es-PR" sz="2400" dirty="0"/>
              <a:t>todo lugar que Él escoja para recordar su nombre, ha </a:t>
            </a:r>
            <a:r>
              <a:rPr lang="es-PR" sz="2400" dirty="0" smtClean="0"/>
              <a:t>de venir </a:t>
            </a:r>
            <a:r>
              <a:rPr lang="es-PR" sz="2400" dirty="0"/>
              <a:t>con bendición para el pueblo.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obediencia a los mandamientos, como fueron </a:t>
            </a:r>
            <a:r>
              <a:rPr lang="es-PR" sz="2400" dirty="0" smtClean="0"/>
              <a:t>interpretados por </a:t>
            </a:r>
            <a:r>
              <a:rPr lang="es-PR" sz="2400" dirty="0"/>
              <a:t>Jesús, combina la relación de lo divino y lo humano, en su </a:t>
            </a:r>
            <a:r>
              <a:rPr lang="es-PR" sz="2400" dirty="0" smtClean="0"/>
              <a:t>esfera personal </a:t>
            </a:r>
            <a:r>
              <a:rPr lang="es-PR" sz="2400" dirty="0"/>
              <a:t>y social. Por ello, la desobediencia a los </a:t>
            </a:r>
            <a:r>
              <a:rPr lang="es-PR" sz="2400" dirty="0" smtClean="0"/>
              <a:t>mandamientos de </a:t>
            </a:r>
            <a:r>
              <a:rPr lang="es-PR" sz="2400" dirty="0"/>
              <a:t>Dios, causaba pérdida total de vida.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1147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Lección 7 Obediencia Éxodo 20.18-26</vt:lpstr>
      <vt:lpstr>Propósito</vt:lpstr>
      <vt:lpstr>Bosquejo de la lección</vt:lpstr>
      <vt:lpstr>Vocabulario bíblico</vt:lpstr>
      <vt:lpstr>Éxodo 20.18-19</vt:lpstr>
      <vt:lpstr>Éxodo 20.20-22</vt:lpstr>
      <vt:lpstr>Éxodo 20.23-24</vt:lpstr>
      <vt:lpstr>Éxodo 20.25-26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108</cp:revision>
  <dcterms:created xsi:type="dcterms:W3CDTF">2017-08-18T16:21:21Z</dcterms:created>
  <dcterms:modified xsi:type="dcterms:W3CDTF">2017-08-19T21:23:34Z</dcterms:modified>
</cp:coreProperties>
</file>