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84" r:id="rId5"/>
    <p:sldId id="269" r:id="rId6"/>
    <p:sldId id="304" r:id="rId7"/>
    <p:sldId id="305" r:id="rId8"/>
    <p:sldId id="306" r:id="rId9"/>
    <p:sldId id="307" r:id="rId10"/>
    <p:sldId id="308" r:id="rId11"/>
    <p:sldId id="309" r:id="rId12"/>
    <p:sldId id="271" r:id="rId13"/>
    <p:sldId id="285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6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7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3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3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24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6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8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8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6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06369"/>
            <a:ext cx="3932237" cy="1456070"/>
          </a:xfrm>
        </p:spPr>
        <p:txBody>
          <a:bodyPr>
            <a:normAutofit fontScale="90000"/>
          </a:bodyPr>
          <a:lstStyle/>
          <a:p>
            <a:r>
              <a:rPr lang="es-PR" sz="3600" dirty="0" smtClean="0"/>
              <a:t>Lección </a:t>
            </a:r>
            <a:r>
              <a:rPr lang="es-PR" sz="3600" dirty="0"/>
              <a:t>9</a:t>
            </a:r>
            <a:r>
              <a:rPr lang="es-PR" sz="3600" dirty="0" smtClean="0"/>
              <a:t/>
            </a:r>
            <a:br>
              <a:rPr lang="es-PR" sz="3600" dirty="0" smtClean="0"/>
            </a:br>
            <a:r>
              <a:rPr lang="es-PR" sz="3600" dirty="0" smtClean="0"/>
              <a:t>Pacto de Dios con los exiliados</a:t>
            </a:r>
            <a:r>
              <a:rPr lang="es-PR" sz="3600" dirty="0" smtClean="0"/>
              <a:t/>
            </a:r>
            <a:br>
              <a:rPr lang="es-PR" sz="3600" dirty="0" smtClean="0"/>
            </a:br>
            <a:r>
              <a:rPr lang="es-PR" sz="2400" dirty="0" smtClean="0"/>
              <a:t>Nehemías 9.32-38; 10.28-29</a:t>
            </a:r>
            <a:endParaRPr lang="es-PR" sz="2400" dirty="0"/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839788" y="3433146"/>
            <a:ext cx="3932237" cy="2473378"/>
          </a:xfrm>
        </p:spPr>
        <p:txBody>
          <a:bodyPr>
            <a:normAutofit/>
          </a:bodyPr>
          <a:lstStyle/>
          <a:p>
            <a:r>
              <a:rPr lang="es-PR" sz="2000" i="1" dirty="0"/>
              <a:t>«Pero tú eres justo en todo lo que ha venido sobre </a:t>
            </a:r>
            <a:r>
              <a:rPr lang="es-PR" sz="2000" i="1" dirty="0" smtClean="0"/>
              <a:t>nosotros; porque </a:t>
            </a:r>
            <a:r>
              <a:rPr lang="es-PR" sz="2000" i="1" dirty="0"/>
              <a:t>rectamente has hecho, mas nosotros hemos hecho </a:t>
            </a:r>
            <a:r>
              <a:rPr lang="es-PR" sz="2000" i="1" dirty="0" smtClean="0"/>
              <a:t>lo malo</a:t>
            </a:r>
            <a:r>
              <a:rPr lang="es-PR" sz="2000" i="1" dirty="0"/>
              <a:t>». — Nehemías 9.33</a:t>
            </a:r>
            <a:endParaRPr lang="es-PR" sz="2000" dirty="0"/>
          </a:p>
        </p:txBody>
      </p:sp>
    </p:spTree>
    <p:extLst>
      <p:ext uri="{BB962C8B-B14F-4D97-AF65-F5344CB8AC3E}">
        <p14:creationId xmlns:p14="http://schemas.microsoft.com/office/powerpoint/2010/main" val="152842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Nehemías 10.28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28 El resto del pueblo, los </a:t>
            </a:r>
            <a:r>
              <a:rPr lang="es-PR" sz="2400" dirty="0" smtClean="0"/>
              <a:t>sacerdotes, levitas</a:t>
            </a:r>
            <a:r>
              <a:rPr lang="es-PR" sz="2400" dirty="0"/>
              <a:t>, porteros y </a:t>
            </a:r>
            <a:r>
              <a:rPr lang="es-PR" sz="2400" dirty="0" smtClean="0"/>
              <a:t>cantores, los </a:t>
            </a:r>
            <a:r>
              <a:rPr lang="es-PR" sz="2400" dirty="0"/>
              <a:t>sirvientes del Templo, </a:t>
            </a:r>
            <a:r>
              <a:rPr lang="es-PR" sz="2400" dirty="0" smtClean="0"/>
              <a:t>y todos </a:t>
            </a:r>
            <a:r>
              <a:rPr lang="es-PR" sz="2400" dirty="0"/>
              <a:t>los que se habían </a:t>
            </a:r>
            <a:r>
              <a:rPr lang="es-PR" sz="2400" dirty="0" smtClean="0"/>
              <a:t>apartado de </a:t>
            </a:r>
            <a:r>
              <a:rPr lang="es-PR" sz="2400" dirty="0"/>
              <a:t>los pueblos de las </a:t>
            </a:r>
            <a:r>
              <a:rPr lang="es-PR" sz="2400" dirty="0" smtClean="0"/>
              <a:t>tierras para </a:t>
            </a:r>
            <a:r>
              <a:rPr lang="es-PR" sz="2400" dirty="0"/>
              <a:t>cumplir con la ley de </a:t>
            </a:r>
            <a:r>
              <a:rPr lang="es-PR" sz="2400" dirty="0" smtClean="0"/>
              <a:t>Dios, con </a:t>
            </a:r>
            <a:r>
              <a:rPr lang="es-PR" sz="2400" dirty="0"/>
              <a:t>sus mujeres, sus hijos </a:t>
            </a:r>
            <a:r>
              <a:rPr lang="es-PR" sz="2400" dirty="0" smtClean="0"/>
              <a:t>e hijas</a:t>
            </a:r>
            <a:r>
              <a:rPr lang="es-PR" sz="2400" dirty="0"/>
              <a:t>, todos los que tenían </a:t>
            </a:r>
            <a:r>
              <a:rPr lang="es-PR" sz="2400" dirty="0" smtClean="0"/>
              <a:t>comprensión y </a:t>
            </a:r>
            <a:r>
              <a:rPr lang="es-PR" sz="2400" dirty="0"/>
              <a:t>discernimiento,</a:t>
            </a:r>
            <a:endParaRPr lang="es-PR" sz="24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28 En cuanto a los demás </a:t>
            </a:r>
            <a:r>
              <a:rPr lang="es-PR" sz="2400" dirty="0" smtClean="0"/>
              <a:t>ciudadanos, es </a:t>
            </a:r>
            <a:r>
              <a:rPr lang="es-PR" sz="2400" dirty="0"/>
              <a:t>decir, los </a:t>
            </a:r>
            <a:r>
              <a:rPr lang="es-PR" sz="2400" dirty="0" smtClean="0"/>
              <a:t>sacerdotes, levitas</a:t>
            </a:r>
            <a:r>
              <a:rPr lang="es-PR" sz="2400" dirty="0"/>
              <a:t>, porteros, cantores, </a:t>
            </a:r>
            <a:r>
              <a:rPr lang="es-PR" sz="2400" dirty="0" smtClean="0"/>
              <a:t>sirvientes del </a:t>
            </a:r>
            <a:r>
              <a:rPr lang="es-PR" sz="2400" dirty="0"/>
              <a:t>templo, y todos </a:t>
            </a:r>
            <a:r>
              <a:rPr lang="es-PR" sz="2400" dirty="0" smtClean="0"/>
              <a:t>los que </a:t>
            </a:r>
            <a:r>
              <a:rPr lang="es-PR" sz="2400" dirty="0"/>
              <a:t>se habían separado de </a:t>
            </a:r>
            <a:r>
              <a:rPr lang="es-PR" sz="2400" dirty="0" smtClean="0"/>
              <a:t>la gente </a:t>
            </a:r>
            <a:r>
              <a:rPr lang="es-PR" sz="2400" dirty="0"/>
              <a:t>de la región para </a:t>
            </a:r>
            <a:r>
              <a:rPr lang="es-PR" sz="2400" dirty="0" smtClean="0"/>
              <a:t>cumplir con </a:t>
            </a:r>
            <a:r>
              <a:rPr lang="es-PR" sz="2400" dirty="0"/>
              <a:t>la ley de Dios, junto con </a:t>
            </a:r>
            <a:r>
              <a:rPr lang="es-PR" sz="2400" dirty="0" smtClean="0"/>
              <a:t>sus mujeres </a:t>
            </a:r>
            <a:r>
              <a:rPr lang="es-PR" sz="2400" dirty="0"/>
              <a:t>y todos sus hijos </a:t>
            </a:r>
            <a:r>
              <a:rPr lang="es-PR" sz="2400" dirty="0" smtClean="0"/>
              <a:t>e hijas </a:t>
            </a:r>
            <a:r>
              <a:rPr lang="es-PR" sz="2400" dirty="0"/>
              <a:t>con </a:t>
            </a:r>
            <a:r>
              <a:rPr lang="es-PR" sz="2400" dirty="0" smtClean="0"/>
              <a:t>uso de </a:t>
            </a:r>
            <a:r>
              <a:rPr lang="es-PR" sz="2400" dirty="0"/>
              <a:t>razón,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375985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Nehemías 10.29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29 se reunieron con sus </a:t>
            </a:r>
            <a:r>
              <a:rPr lang="es-PR" sz="2400" dirty="0" smtClean="0"/>
              <a:t>hermanos y </a:t>
            </a:r>
            <a:r>
              <a:rPr lang="es-PR" sz="2400" dirty="0"/>
              <a:t>sus principales, </a:t>
            </a:r>
            <a:r>
              <a:rPr lang="es-PR" sz="2400" dirty="0" smtClean="0"/>
              <a:t>para declarar </a:t>
            </a:r>
            <a:r>
              <a:rPr lang="es-PR" sz="2400" dirty="0"/>
              <a:t>y jurar que </a:t>
            </a:r>
            <a:r>
              <a:rPr lang="es-PR" sz="2400" dirty="0" smtClean="0"/>
              <a:t>andarían en </a:t>
            </a:r>
            <a:r>
              <a:rPr lang="es-PR" sz="2400" dirty="0"/>
              <a:t>la ley de Dios, que fue </a:t>
            </a:r>
            <a:r>
              <a:rPr lang="es-PR" sz="2400" dirty="0" smtClean="0"/>
              <a:t>dada por </a:t>
            </a:r>
            <a:r>
              <a:rPr lang="es-PR" sz="2400" dirty="0"/>
              <a:t>Moisés, siervo de Dios, </a:t>
            </a:r>
            <a:r>
              <a:rPr lang="es-PR" sz="2400" dirty="0" smtClean="0"/>
              <a:t>y que </a:t>
            </a:r>
            <a:r>
              <a:rPr lang="es-PR" sz="2400" dirty="0"/>
              <a:t>guardarían y </a:t>
            </a:r>
            <a:r>
              <a:rPr lang="es-PR" sz="2400" dirty="0" smtClean="0"/>
              <a:t>cumplirían todos </a:t>
            </a:r>
            <a:r>
              <a:rPr lang="es-PR" sz="2400" dirty="0"/>
              <a:t>los mandamientos, </a:t>
            </a:r>
            <a:r>
              <a:rPr lang="es-PR" sz="2400" dirty="0" smtClean="0"/>
              <a:t>decretos y </a:t>
            </a:r>
            <a:r>
              <a:rPr lang="es-PR" sz="2400" dirty="0"/>
              <a:t>estatutos de Jehová, </a:t>
            </a:r>
            <a:r>
              <a:rPr lang="es-PR" sz="2400" dirty="0" smtClean="0"/>
              <a:t>nuestro Señor</a:t>
            </a:r>
            <a:r>
              <a:rPr lang="es-PR" sz="2400" dirty="0"/>
              <a:t>.</a:t>
            </a:r>
            <a:endParaRPr lang="es-PR" sz="24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29 se unieron a sus parientes y </a:t>
            </a:r>
            <a:r>
              <a:rPr lang="es-PR" sz="2400" dirty="0" smtClean="0"/>
              <a:t>a sus </a:t>
            </a:r>
            <a:r>
              <a:rPr lang="es-PR" sz="2400" dirty="0"/>
              <a:t>jefes, y juraron </a:t>
            </a:r>
            <a:r>
              <a:rPr lang="es-PR" sz="2400" dirty="0" smtClean="0"/>
              <a:t>conducirse según </a:t>
            </a:r>
            <a:r>
              <a:rPr lang="es-PR" sz="2400" dirty="0"/>
              <a:t>la ley que Dios </a:t>
            </a:r>
            <a:r>
              <a:rPr lang="es-PR" sz="2400" dirty="0" smtClean="0"/>
              <a:t>había dado </a:t>
            </a:r>
            <a:r>
              <a:rPr lang="es-PR" sz="2400" dirty="0"/>
              <a:t>por medio de su </a:t>
            </a:r>
            <a:r>
              <a:rPr lang="es-PR" sz="2400" dirty="0" smtClean="0"/>
              <a:t>siervo Moisés</a:t>
            </a:r>
            <a:r>
              <a:rPr lang="es-PR" sz="2400" dirty="0"/>
              <a:t>, y cumplir </a:t>
            </a:r>
            <a:r>
              <a:rPr lang="es-PR" sz="2400" dirty="0" smtClean="0"/>
              <a:t>fielmente todos </a:t>
            </a:r>
            <a:r>
              <a:rPr lang="es-PR" sz="2400" dirty="0"/>
              <a:t>los mandamientos </a:t>
            </a:r>
            <a:r>
              <a:rPr lang="es-PR" sz="2400" dirty="0" smtClean="0"/>
              <a:t>y decretos </a:t>
            </a:r>
            <a:r>
              <a:rPr lang="es-PR" sz="2400" dirty="0"/>
              <a:t>y leyes de </a:t>
            </a:r>
            <a:r>
              <a:rPr lang="es-PR" sz="2400" dirty="0" smtClean="0"/>
              <a:t>nuestro Señor</a:t>
            </a:r>
            <a:r>
              <a:rPr lang="es-PR" sz="2400" dirty="0"/>
              <a:t>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176822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Resumen - 1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PR" sz="2400" dirty="0"/>
              <a:t>La fe que Nehemías tenía en que Dios es </a:t>
            </a:r>
            <a:r>
              <a:rPr lang="es-PR" sz="2400" dirty="0" smtClean="0"/>
              <a:t>grande, fuerte </a:t>
            </a:r>
            <a:r>
              <a:rPr lang="es-PR" sz="2400" dirty="0"/>
              <a:t>y temible, que guarda el pacto y la misericordia, </a:t>
            </a:r>
            <a:r>
              <a:rPr lang="es-PR" sz="2400" dirty="0" smtClean="0"/>
              <a:t>le daba </a:t>
            </a:r>
            <a:r>
              <a:rPr lang="es-PR" sz="2400" dirty="0"/>
              <a:t>la seguridad que si el pueblo se arrepentía de </a:t>
            </a:r>
            <a:r>
              <a:rPr lang="es-PR" sz="2400" dirty="0" smtClean="0"/>
              <a:t>sus pecados</a:t>
            </a:r>
            <a:r>
              <a:rPr lang="es-PR" sz="2400" dirty="0"/>
              <a:t>, Él lo perdonaría y restauraría a relaciones </a:t>
            </a:r>
            <a:r>
              <a:rPr lang="es-PR" sz="2400" dirty="0" smtClean="0"/>
              <a:t>de amistad </a:t>
            </a:r>
            <a:r>
              <a:rPr lang="es-PR" sz="2400" dirty="0"/>
              <a:t>con Él y de obediencia a sus mandamientos.</a:t>
            </a:r>
          </a:p>
          <a:p>
            <a:r>
              <a:rPr lang="es-PR" sz="2400" dirty="0" smtClean="0"/>
              <a:t>Por </a:t>
            </a:r>
            <a:r>
              <a:rPr lang="es-PR" sz="2400" dirty="0"/>
              <a:t>su actitud confesional, Nehemías creía que el </a:t>
            </a:r>
            <a:r>
              <a:rPr lang="es-PR" sz="2400" dirty="0" smtClean="0"/>
              <a:t>castigo que </a:t>
            </a:r>
            <a:r>
              <a:rPr lang="es-PR" sz="2400" dirty="0"/>
              <a:t>Dios impuso a los exilados fue justo porque </a:t>
            </a:r>
            <a:r>
              <a:rPr lang="es-PR" sz="2400" dirty="0" smtClean="0"/>
              <a:t>ellos no </a:t>
            </a:r>
            <a:r>
              <a:rPr lang="es-PR" sz="2400" dirty="0"/>
              <a:t>oyeron sus advertencias a no desobedecer sus mandamientos.</a:t>
            </a:r>
          </a:p>
          <a:p>
            <a:r>
              <a:rPr lang="es-PR" sz="2400" dirty="0" smtClean="0"/>
              <a:t>Los </a:t>
            </a:r>
            <a:r>
              <a:rPr lang="es-PR" sz="2400" dirty="0"/>
              <a:t>que pasaron los sufrimientos del exilio confesaron </a:t>
            </a:r>
            <a:r>
              <a:rPr lang="es-PR" sz="2400" dirty="0" smtClean="0"/>
              <a:t>sus pecados </a:t>
            </a:r>
            <a:r>
              <a:rPr lang="es-PR" sz="2400" dirty="0"/>
              <a:t>a Dios confiados en su amor perdonador, juraron </a:t>
            </a:r>
            <a:r>
              <a:rPr lang="es-PR" sz="2400" dirty="0" smtClean="0"/>
              <a:t>que andarían </a:t>
            </a:r>
            <a:r>
              <a:rPr lang="es-PR" sz="2400" dirty="0"/>
              <a:t>en la Ley de Dios y firmaron una promesa de que así </a:t>
            </a:r>
            <a:r>
              <a:rPr lang="es-PR" sz="2400" dirty="0" smtClean="0"/>
              <a:t>lo harían</a:t>
            </a:r>
            <a:r>
              <a:rPr lang="es-PR" sz="2400" dirty="0"/>
              <a:t>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307512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Resumen - 2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PR" sz="2400" dirty="0"/>
              <a:t>Los que firmaron el pacto de proseguir en la obediencia a </a:t>
            </a:r>
            <a:r>
              <a:rPr lang="es-PR" sz="2400" dirty="0" smtClean="0"/>
              <a:t>Dios sostuvieron </a:t>
            </a:r>
            <a:r>
              <a:rPr lang="es-PR" sz="2400" dirty="0"/>
              <a:t>la fe, hasta el día que llegó Cristo, en quien la </a:t>
            </a:r>
            <a:r>
              <a:rPr lang="es-PR" sz="2400" dirty="0" smtClean="0"/>
              <a:t>obediencia a </a:t>
            </a:r>
            <a:r>
              <a:rPr lang="es-PR" sz="2400" dirty="0"/>
              <a:t>Dios se consumó en forma perfecta para redención de </a:t>
            </a:r>
            <a:r>
              <a:rPr lang="es-PR" sz="2400" dirty="0" smtClean="0"/>
              <a:t>todo el </a:t>
            </a:r>
            <a:r>
              <a:rPr lang="es-PR" sz="2400" dirty="0"/>
              <a:t>mundo.</a:t>
            </a:r>
          </a:p>
          <a:p>
            <a:r>
              <a:rPr lang="es-PR" sz="2400" dirty="0" smtClean="0"/>
              <a:t>Para </a:t>
            </a:r>
            <a:r>
              <a:rPr lang="es-PR" sz="2400" dirty="0"/>
              <a:t>efectos de la evangelización la iglesia sabe que la </a:t>
            </a:r>
            <a:r>
              <a:rPr lang="es-PR" sz="2400" dirty="0" smtClean="0"/>
              <a:t>confesión de </a:t>
            </a:r>
            <a:r>
              <a:rPr lang="es-PR" sz="2400" dirty="0"/>
              <a:t>la condición pecaminosa de uno, amparada en el amor </a:t>
            </a:r>
            <a:r>
              <a:rPr lang="es-PR" sz="2400" dirty="0" smtClean="0"/>
              <a:t>perdonador de </a:t>
            </a:r>
            <a:r>
              <a:rPr lang="es-PR" sz="2400" dirty="0"/>
              <a:t>Dios, abre a uno a la comunión y obediencia a </a:t>
            </a:r>
            <a:r>
              <a:rPr lang="es-PR" sz="2400" dirty="0" smtClean="0"/>
              <a:t>Dios, pero </a:t>
            </a:r>
            <a:r>
              <a:rPr lang="es-PR" sz="2400" dirty="0"/>
              <a:t>la negación de la culpa crea un círculo vicioso conducente a </a:t>
            </a:r>
            <a:r>
              <a:rPr lang="es-PR" sz="2400" dirty="0" smtClean="0"/>
              <a:t>la multiplicación </a:t>
            </a:r>
            <a:r>
              <a:rPr lang="es-PR" sz="2400" dirty="0"/>
              <a:t>del pecado y la muerte espiritual.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427629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Oración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PR" sz="2400" i="1" dirty="0"/>
              <a:t>Amantísimo Padre Celestial, gracias porque nos amas y </a:t>
            </a:r>
            <a:r>
              <a:rPr lang="es-PR" sz="2400" i="1" dirty="0" smtClean="0"/>
              <a:t>tu amor </a:t>
            </a:r>
            <a:r>
              <a:rPr lang="es-PR" sz="2400" i="1" dirty="0"/>
              <a:t>es primero que nuestro pecado. Porque nos </a:t>
            </a:r>
            <a:r>
              <a:rPr lang="es-PR" sz="2400" i="1" dirty="0" smtClean="0"/>
              <a:t>amas, nos </a:t>
            </a:r>
            <a:r>
              <a:rPr lang="es-PR" sz="2400" i="1" dirty="0"/>
              <a:t>hemos levantado de nuestras caídas para seguirte </a:t>
            </a:r>
            <a:r>
              <a:rPr lang="es-PR" sz="2400" i="1" dirty="0" smtClean="0"/>
              <a:t>y no </a:t>
            </a:r>
            <a:r>
              <a:rPr lang="es-PR" sz="2400" i="1" dirty="0"/>
              <a:t>queremos pecar más. Ayúdanos a mantenernos </a:t>
            </a:r>
            <a:r>
              <a:rPr lang="es-PR" sz="2400" i="1" dirty="0" smtClean="0"/>
              <a:t>en comunión </a:t>
            </a:r>
            <a:r>
              <a:rPr lang="es-PR" sz="2400" i="1" dirty="0"/>
              <a:t>contigo. A revelar la gloria de tu compañía </a:t>
            </a:r>
            <a:r>
              <a:rPr lang="es-PR" sz="2400" i="1"/>
              <a:t>y </a:t>
            </a:r>
            <a:r>
              <a:rPr lang="es-PR" sz="2400" i="1" smtClean="0"/>
              <a:t>el poder </a:t>
            </a:r>
            <a:r>
              <a:rPr lang="es-PR" sz="2400" i="1" dirty="0"/>
              <a:t>de tu misericordia para que todos tus hijos </a:t>
            </a:r>
            <a:r>
              <a:rPr lang="es-PR" sz="2400" i="1"/>
              <a:t>e </a:t>
            </a:r>
            <a:r>
              <a:rPr lang="es-PR" sz="2400" i="1" smtClean="0"/>
              <a:t>hijas vengan </a:t>
            </a:r>
            <a:r>
              <a:rPr lang="es-PR" sz="2400" i="1" dirty="0"/>
              <a:t>a tu redil. Amén.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74815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Propósito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Los asistentes a esta </a:t>
            </a:r>
            <a:r>
              <a:rPr lang="es-PR" sz="2400" dirty="0" smtClean="0"/>
              <a:t>lección comprenderán </a:t>
            </a:r>
            <a:r>
              <a:rPr lang="es-PR" sz="2400" dirty="0"/>
              <a:t>que </a:t>
            </a:r>
            <a:r>
              <a:rPr lang="es-PR" sz="2400" dirty="0" smtClean="0"/>
              <a:t>desobedecer los </a:t>
            </a:r>
            <a:r>
              <a:rPr lang="es-PR" sz="2400" dirty="0"/>
              <a:t>mandamientos de Dios, </a:t>
            </a:r>
            <a:r>
              <a:rPr lang="es-PR" sz="2400" dirty="0" smtClean="0"/>
              <a:t>que son </a:t>
            </a:r>
            <a:r>
              <a:rPr lang="es-PR" sz="2400" dirty="0"/>
              <a:t>vida, causa humillaciones </a:t>
            </a:r>
            <a:r>
              <a:rPr lang="es-PR" sz="2400" dirty="0" smtClean="0"/>
              <a:t>y muerte</a:t>
            </a:r>
            <a:r>
              <a:rPr lang="es-PR" sz="2400" dirty="0"/>
              <a:t>. Los sufrimientos que </a:t>
            </a:r>
            <a:r>
              <a:rPr lang="es-PR" sz="2400" dirty="0" smtClean="0"/>
              <a:t>el pueblo </a:t>
            </a:r>
            <a:r>
              <a:rPr lang="es-PR" sz="2400" dirty="0"/>
              <a:t>pasó en el exilio </a:t>
            </a:r>
            <a:r>
              <a:rPr lang="es-PR" sz="2400" dirty="0" smtClean="0"/>
              <a:t>como castigo </a:t>
            </a:r>
            <a:r>
              <a:rPr lang="es-PR" sz="2400" dirty="0"/>
              <a:t>de Dios eran justos, </a:t>
            </a:r>
            <a:r>
              <a:rPr lang="es-PR" sz="2400" dirty="0" smtClean="0"/>
              <a:t>porque El </a:t>
            </a:r>
            <a:r>
              <a:rPr lang="es-PR" sz="2400" dirty="0"/>
              <a:t>SEÑOR con el pueblo </a:t>
            </a:r>
            <a:r>
              <a:rPr lang="es-PR" sz="2400" dirty="0" smtClean="0"/>
              <a:t>fue recto</a:t>
            </a:r>
            <a:r>
              <a:rPr lang="es-PR" sz="2400" dirty="0"/>
              <a:t>, pero ellos abandonaron </a:t>
            </a:r>
            <a:r>
              <a:rPr lang="es-PR" sz="2400" dirty="0" smtClean="0"/>
              <a:t>su Ley</a:t>
            </a:r>
            <a:r>
              <a:rPr lang="es-PR" sz="2400" dirty="0"/>
              <a:t>. Toda persona que </a:t>
            </a:r>
            <a:r>
              <a:rPr lang="es-PR" sz="2400" dirty="0" smtClean="0"/>
              <a:t>sienta culpa </a:t>
            </a:r>
            <a:r>
              <a:rPr lang="es-PR" sz="2400" dirty="0"/>
              <a:t>por haber pecado, si </a:t>
            </a:r>
            <a:r>
              <a:rPr lang="es-PR" sz="2400" dirty="0" smtClean="0"/>
              <a:t>se arrepiente </a:t>
            </a:r>
            <a:r>
              <a:rPr lang="es-PR" sz="2400" dirty="0"/>
              <a:t>y promete cumplir </a:t>
            </a:r>
            <a:r>
              <a:rPr lang="es-PR" sz="2400" dirty="0" smtClean="0"/>
              <a:t>la Ley </a:t>
            </a:r>
            <a:r>
              <a:rPr lang="es-PR" sz="2400" dirty="0"/>
              <a:t>de Dios es perdonado y </a:t>
            </a:r>
            <a:r>
              <a:rPr lang="es-PR" sz="2400" dirty="0" smtClean="0"/>
              <a:t>restaurado a </a:t>
            </a:r>
            <a:r>
              <a:rPr lang="es-PR" sz="2400" dirty="0"/>
              <a:t>una relación de </a:t>
            </a:r>
            <a:r>
              <a:rPr lang="es-PR" sz="2400" dirty="0" smtClean="0"/>
              <a:t>amistad con </a:t>
            </a:r>
            <a:r>
              <a:rPr lang="es-PR" sz="2400" dirty="0"/>
              <a:t>Dios.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12495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Bosquejo de la lección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s-PR" sz="2400" dirty="0" smtClean="0"/>
              <a:t>Súplica </a:t>
            </a:r>
            <a:r>
              <a:rPr lang="es-PR" sz="2400" dirty="0"/>
              <a:t>a Dios por </a:t>
            </a:r>
            <a:r>
              <a:rPr lang="es-PR" sz="2400" dirty="0" smtClean="0"/>
              <a:t>los sufrimientos </a:t>
            </a:r>
            <a:r>
              <a:rPr lang="es-PR" sz="2400" dirty="0"/>
              <a:t>del </a:t>
            </a:r>
            <a:r>
              <a:rPr lang="es-PR" sz="2400" dirty="0" smtClean="0"/>
              <a:t>pueblo cautivo </a:t>
            </a:r>
            <a:r>
              <a:rPr lang="es-PR" sz="2400" dirty="0"/>
              <a:t>(</a:t>
            </a:r>
            <a:r>
              <a:rPr lang="es-PR" sz="2400" dirty="0" err="1"/>
              <a:t>Neh</a:t>
            </a:r>
            <a:r>
              <a:rPr lang="es-PR" sz="2400" dirty="0"/>
              <a:t> 9.32).</a:t>
            </a:r>
          </a:p>
          <a:p>
            <a:pPr marL="514350" indent="-514350">
              <a:buFont typeface="+mj-lt"/>
              <a:buAutoNum type="romanUcPeriod"/>
            </a:pPr>
            <a:r>
              <a:rPr lang="es-PR" sz="2400" dirty="0" smtClean="0"/>
              <a:t>Admisión </a:t>
            </a:r>
            <a:r>
              <a:rPr lang="es-PR" sz="2400" dirty="0"/>
              <a:t>de la </a:t>
            </a:r>
            <a:r>
              <a:rPr lang="es-PR" sz="2400" dirty="0" smtClean="0"/>
              <a:t>justicia de </a:t>
            </a:r>
            <a:r>
              <a:rPr lang="es-PR" sz="2400" dirty="0"/>
              <a:t>Dios y de la culpa </a:t>
            </a:r>
            <a:r>
              <a:rPr lang="es-PR" sz="2400" dirty="0" smtClean="0"/>
              <a:t>del pueblo </a:t>
            </a:r>
            <a:r>
              <a:rPr lang="es-PR" sz="2400" dirty="0"/>
              <a:t>(vv. 33-35).</a:t>
            </a:r>
          </a:p>
          <a:p>
            <a:pPr marL="514350" indent="-514350">
              <a:buFont typeface="+mj-lt"/>
              <a:buAutoNum type="romanUcPeriod"/>
            </a:pPr>
            <a:r>
              <a:rPr lang="es-PR" sz="2400" dirty="0" smtClean="0"/>
              <a:t>Esclavitud </a:t>
            </a:r>
            <a:r>
              <a:rPr lang="es-PR" sz="2400" dirty="0"/>
              <a:t>del </a:t>
            </a:r>
            <a:r>
              <a:rPr lang="es-PR" sz="2400" dirty="0" smtClean="0"/>
              <a:t>pueblo por </a:t>
            </a:r>
            <a:r>
              <a:rPr lang="es-PR" sz="2400" dirty="0"/>
              <a:t>su </a:t>
            </a:r>
            <a:r>
              <a:rPr lang="es-PR" sz="2400" dirty="0" smtClean="0"/>
              <a:t>desobediencia (vv</a:t>
            </a:r>
            <a:r>
              <a:rPr lang="es-PR" sz="2400" dirty="0"/>
              <a:t>. 36-37).</a:t>
            </a:r>
          </a:p>
          <a:p>
            <a:pPr marL="514350" indent="-514350">
              <a:buFont typeface="+mj-lt"/>
              <a:buAutoNum type="romanUcPeriod"/>
            </a:pPr>
            <a:r>
              <a:rPr lang="es-PR" sz="2400" dirty="0" smtClean="0"/>
              <a:t>Arrepentimiento y promesa </a:t>
            </a:r>
            <a:r>
              <a:rPr lang="es-PR" sz="2400" dirty="0"/>
              <a:t>de fidelidad </a:t>
            </a:r>
            <a:r>
              <a:rPr lang="es-PR" sz="2400" dirty="0" smtClean="0"/>
              <a:t>a Dios </a:t>
            </a:r>
            <a:r>
              <a:rPr lang="es-PR" sz="2400" dirty="0"/>
              <a:t>(9.38; 10.28-29).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93935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Vocabulario bíblico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b="1" dirty="0"/>
              <a:t>«LOS REYES DE ASIRIA</a:t>
            </a:r>
            <a:r>
              <a:rPr lang="es-PR" sz="2400" b="1" dirty="0" smtClean="0"/>
              <a:t>»: </a:t>
            </a:r>
            <a:r>
              <a:rPr lang="es-PR" sz="2400" dirty="0" smtClean="0"/>
              <a:t>Los </a:t>
            </a:r>
            <a:r>
              <a:rPr lang="es-PR" sz="2400" dirty="0"/>
              <a:t>reyes de </a:t>
            </a:r>
            <a:r>
              <a:rPr lang="es-PR" sz="2400" dirty="0" smtClean="0"/>
              <a:t>Asiria comenzaron </a:t>
            </a:r>
            <a:r>
              <a:rPr lang="es-PR" sz="2400" dirty="0"/>
              <a:t>el </a:t>
            </a:r>
            <a:r>
              <a:rPr lang="es-PR" sz="2400" dirty="0" smtClean="0"/>
              <a:t>asedio contra </a:t>
            </a:r>
            <a:r>
              <a:rPr lang="es-PR" sz="2400" dirty="0"/>
              <a:t>Samaria </a:t>
            </a:r>
            <a:r>
              <a:rPr lang="es-PR" sz="2400" dirty="0" smtClean="0"/>
              <a:t>por tres </a:t>
            </a:r>
            <a:r>
              <a:rPr lang="es-PR" sz="2400" dirty="0"/>
              <a:t>años, hasta </a:t>
            </a:r>
            <a:r>
              <a:rPr lang="es-PR" sz="2400" dirty="0" smtClean="0"/>
              <a:t>que en </a:t>
            </a:r>
            <a:r>
              <a:rPr lang="es-PR" sz="2400" dirty="0"/>
              <a:t>el 722 a.C., </a:t>
            </a:r>
            <a:r>
              <a:rPr lang="es-PR" sz="2400" dirty="0" smtClean="0"/>
              <a:t>cuando bajo </a:t>
            </a:r>
            <a:r>
              <a:rPr lang="es-PR" sz="2400" dirty="0" err="1"/>
              <a:t>Salmanasar</a:t>
            </a:r>
            <a:r>
              <a:rPr lang="es-PR" sz="2400" dirty="0"/>
              <a:t>, </a:t>
            </a:r>
            <a:r>
              <a:rPr lang="es-PR" sz="2400" dirty="0" smtClean="0"/>
              <a:t>rey de </a:t>
            </a:r>
            <a:r>
              <a:rPr lang="es-PR" sz="2400" dirty="0"/>
              <a:t>Asiria, cayó la </a:t>
            </a:r>
            <a:r>
              <a:rPr lang="es-PR" sz="2400" dirty="0" smtClean="0"/>
              <a:t>ciudad y </a:t>
            </a:r>
            <a:r>
              <a:rPr lang="es-PR" sz="2400" dirty="0"/>
              <a:t>llevó cautivos </a:t>
            </a:r>
            <a:r>
              <a:rPr lang="es-PR" sz="2400" dirty="0" smtClean="0"/>
              <a:t>a Asiria </a:t>
            </a:r>
            <a:r>
              <a:rPr lang="es-PR" sz="2400" dirty="0"/>
              <a:t>a los </a:t>
            </a:r>
            <a:r>
              <a:rPr lang="es-PR" sz="2400" dirty="0" smtClean="0"/>
              <a:t>líderes principales </a:t>
            </a:r>
            <a:r>
              <a:rPr lang="es-PR" sz="2400" dirty="0"/>
              <a:t>y trajo </a:t>
            </a:r>
            <a:r>
              <a:rPr lang="es-PR" sz="2400" dirty="0" smtClean="0"/>
              <a:t>a Samaria poblaciones de </a:t>
            </a:r>
            <a:r>
              <a:rPr lang="es-PR" sz="2400" dirty="0"/>
              <a:t>otras razas no </a:t>
            </a:r>
            <a:r>
              <a:rPr lang="es-PR" sz="2400" dirty="0" smtClean="0"/>
              <a:t>judías (2 </a:t>
            </a:r>
            <a:r>
              <a:rPr lang="es-PR" sz="2400" dirty="0"/>
              <a:t>R 17.1-40).</a:t>
            </a:r>
          </a:p>
          <a:p>
            <a:pPr marL="0" indent="0">
              <a:buNone/>
            </a:pPr>
            <a:r>
              <a:rPr lang="es-PR" sz="2400" b="1" dirty="0"/>
              <a:t>«ANGUSTIA»: </a:t>
            </a:r>
            <a:r>
              <a:rPr lang="es-PR" sz="2400" dirty="0"/>
              <a:t>Es </a:t>
            </a:r>
            <a:r>
              <a:rPr lang="es-PR" sz="2400" dirty="0" smtClean="0"/>
              <a:t>una aflicción </a:t>
            </a:r>
            <a:r>
              <a:rPr lang="es-PR" sz="2400" dirty="0"/>
              <a:t>profunda </a:t>
            </a:r>
            <a:r>
              <a:rPr lang="es-PR" sz="2400" dirty="0" smtClean="0"/>
              <a:t>en el </a:t>
            </a:r>
            <a:r>
              <a:rPr lang="es-PR" sz="2400" dirty="0"/>
              <a:t>alma. </a:t>
            </a:r>
            <a:r>
              <a:rPr lang="es-PR" sz="2400" dirty="0" smtClean="0"/>
              <a:t>Físicamente se </a:t>
            </a:r>
            <a:r>
              <a:rPr lang="es-PR" sz="2400" dirty="0"/>
              <a:t>expresa como </a:t>
            </a:r>
            <a:r>
              <a:rPr lang="es-PR" sz="2400" dirty="0" smtClean="0"/>
              <a:t>desfallecimiento y ahogo en </a:t>
            </a:r>
            <a:r>
              <a:rPr lang="es-PR" sz="2400" dirty="0"/>
              <a:t>el área </a:t>
            </a:r>
            <a:r>
              <a:rPr lang="es-PR" sz="2400" dirty="0" smtClean="0"/>
              <a:t>pectoral que </a:t>
            </a:r>
            <a:r>
              <a:rPr lang="es-PR" sz="2400" dirty="0"/>
              <a:t>es irresistible.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37869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Nehemías 9.32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32 »Ahora pues, Dios </a:t>
            </a:r>
            <a:r>
              <a:rPr lang="es-PR" sz="2400" dirty="0" smtClean="0"/>
              <a:t>nuestro, Dios </a:t>
            </a:r>
            <a:r>
              <a:rPr lang="es-PR" sz="2400" dirty="0"/>
              <a:t>grande, fuerte, temible, </a:t>
            </a:r>
            <a:r>
              <a:rPr lang="es-PR" sz="2400" dirty="0" smtClean="0"/>
              <a:t>que guardas </a:t>
            </a:r>
            <a:r>
              <a:rPr lang="es-PR" sz="2400" dirty="0"/>
              <a:t>el pacto y la </a:t>
            </a:r>
            <a:r>
              <a:rPr lang="es-PR" sz="2400" dirty="0" smtClean="0"/>
              <a:t>misericordia, no </a:t>
            </a:r>
            <a:r>
              <a:rPr lang="es-PR" sz="2400" dirty="0"/>
              <a:t>sea tenido en poco </a:t>
            </a:r>
            <a:r>
              <a:rPr lang="es-PR" sz="2400" dirty="0" smtClean="0"/>
              <a:t>delante de </a:t>
            </a:r>
            <a:r>
              <a:rPr lang="es-PR" sz="2400" dirty="0"/>
              <a:t>ti todo el sufrimiento que </a:t>
            </a:r>
            <a:r>
              <a:rPr lang="es-PR" sz="2400" dirty="0" smtClean="0"/>
              <a:t>ha alcanzado </a:t>
            </a:r>
            <a:r>
              <a:rPr lang="es-PR" sz="2400" dirty="0"/>
              <a:t>a nuestros reyes, </a:t>
            </a:r>
            <a:r>
              <a:rPr lang="es-PR" sz="2400" dirty="0" smtClean="0"/>
              <a:t>a nuestros </a:t>
            </a:r>
            <a:r>
              <a:rPr lang="es-PR" sz="2400" dirty="0"/>
              <a:t>gobernantes, a </a:t>
            </a:r>
            <a:r>
              <a:rPr lang="es-PR" sz="2400" dirty="0" smtClean="0"/>
              <a:t>nuestros sacerdotes</a:t>
            </a:r>
            <a:r>
              <a:rPr lang="es-PR" sz="2400" dirty="0"/>
              <a:t>, a nuestros profetas, </a:t>
            </a:r>
            <a:r>
              <a:rPr lang="es-PR" sz="2400" dirty="0" smtClean="0"/>
              <a:t>a nuestros </a:t>
            </a:r>
            <a:r>
              <a:rPr lang="es-PR" sz="2400" dirty="0"/>
              <a:t>padres y a todo tu </a:t>
            </a:r>
            <a:r>
              <a:rPr lang="es-PR" sz="2400" dirty="0" smtClean="0"/>
              <a:t>pueblo, desde </a:t>
            </a:r>
            <a:r>
              <a:rPr lang="es-PR" sz="2400" dirty="0"/>
              <a:t>los días de los reyes </a:t>
            </a:r>
            <a:r>
              <a:rPr lang="es-PR" sz="2400" dirty="0" smtClean="0"/>
              <a:t>de Asiria </a:t>
            </a:r>
            <a:r>
              <a:rPr lang="es-PR" sz="2400" dirty="0"/>
              <a:t>hasta este día</a:t>
            </a:r>
            <a:r>
              <a:rPr lang="es-PR" sz="2400" dirty="0" smtClean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32 »Por lo tanto, Dios </a:t>
            </a:r>
            <a:r>
              <a:rPr lang="es-PR" sz="2400" dirty="0" smtClean="0"/>
              <a:t>nuestro, Dios </a:t>
            </a:r>
            <a:r>
              <a:rPr lang="es-PR" sz="2400" dirty="0"/>
              <a:t>grande, poderoso y </a:t>
            </a:r>
            <a:r>
              <a:rPr lang="es-PR" sz="2400" dirty="0" smtClean="0"/>
              <a:t>terrible, que </a:t>
            </a:r>
            <a:r>
              <a:rPr lang="es-PR" sz="2400" dirty="0"/>
              <a:t>mantienes tu alianza </a:t>
            </a:r>
            <a:r>
              <a:rPr lang="es-PR" sz="2400" dirty="0" smtClean="0"/>
              <a:t>y tu </a:t>
            </a:r>
            <a:r>
              <a:rPr lang="es-PR" sz="2400" dirty="0"/>
              <a:t>gran amor, no tengas en </a:t>
            </a:r>
            <a:r>
              <a:rPr lang="es-PR" sz="2400" dirty="0" smtClean="0"/>
              <a:t>poco todas </a:t>
            </a:r>
            <a:r>
              <a:rPr lang="es-PR" sz="2400" dirty="0"/>
              <a:t>las calamidades que </a:t>
            </a:r>
            <a:r>
              <a:rPr lang="es-PR" sz="2400" dirty="0" smtClean="0"/>
              <a:t>han ocurrido </a:t>
            </a:r>
            <a:r>
              <a:rPr lang="es-PR" sz="2400" dirty="0"/>
              <a:t>a nuestros reyes, </a:t>
            </a:r>
            <a:r>
              <a:rPr lang="es-PR" sz="2400" dirty="0" smtClean="0"/>
              <a:t>jefes, sacerdotes </a:t>
            </a:r>
            <a:r>
              <a:rPr lang="es-PR" sz="2400" dirty="0"/>
              <a:t>y profetas, y a </a:t>
            </a:r>
            <a:r>
              <a:rPr lang="es-PR" sz="2400" dirty="0" smtClean="0"/>
              <a:t>nuestros antepasados</a:t>
            </a:r>
            <a:r>
              <a:rPr lang="es-PR" sz="2400" dirty="0"/>
              <a:t>, y a todo </a:t>
            </a:r>
            <a:r>
              <a:rPr lang="es-PR" sz="2400" dirty="0" smtClean="0"/>
              <a:t>el pueblo</a:t>
            </a:r>
            <a:r>
              <a:rPr lang="es-PR" sz="2400" dirty="0"/>
              <a:t>, desde el tiempo de </a:t>
            </a:r>
            <a:r>
              <a:rPr lang="es-PR" sz="2400" dirty="0" smtClean="0"/>
              <a:t>los reyes </a:t>
            </a:r>
            <a:r>
              <a:rPr lang="es-PR" sz="2400" dirty="0"/>
              <a:t>de Asiria hasta el presente.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391060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Nehemías 9.33-34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33 Pero tú eres justo en todo </a:t>
            </a:r>
            <a:r>
              <a:rPr lang="es-PR" sz="2400" dirty="0" smtClean="0"/>
              <a:t>lo que </a:t>
            </a:r>
            <a:r>
              <a:rPr lang="es-PR" sz="2400" dirty="0"/>
              <a:t>ha venido sobre </a:t>
            </a:r>
            <a:r>
              <a:rPr lang="es-PR" sz="2400" dirty="0" smtClean="0"/>
              <a:t>nosotros; porque </a:t>
            </a:r>
            <a:r>
              <a:rPr lang="es-PR" sz="2400" dirty="0"/>
              <a:t>rectamente has </a:t>
            </a:r>
            <a:r>
              <a:rPr lang="es-PR" sz="2400" dirty="0" smtClean="0"/>
              <a:t>hecho, mas </a:t>
            </a:r>
            <a:r>
              <a:rPr lang="es-PR" sz="2400" dirty="0"/>
              <a:t>nosotros hemos hecho </a:t>
            </a:r>
            <a:r>
              <a:rPr lang="es-PR" sz="2400" dirty="0" smtClean="0"/>
              <a:t>lo malo</a:t>
            </a:r>
            <a:r>
              <a:rPr lang="es-PR" sz="2400" dirty="0"/>
              <a:t>.</a:t>
            </a:r>
          </a:p>
          <a:p>
            <a:pPr marL="0" indent="0">
              <a:buNone/>
            </a:pPr>
            <a:r>
              <a:rPr lang="es-PR" sz="2400" dirty="0"/>
              <a:t>34 Nuestros reyes, </a:t>
            </a:r>
            <a:r>
              <a:rPr lang="es-PR" sz="2400" dirty="0" smtClean="0"/>
              <a:t>nuestros gobernantes</a:t>
            </a:r>
            <a:r>
              <a:rPr lang="es-PR" sz="2400" dirty="0"/>
              <a:t>, nuestros </a:t>
            </a:r>
            <a:r>
              <a:rPr lang="es-PR" sz="2400" dirty="0" smtClean="0"/>
              <a:t>sacerdotes y </a:t>
            </a:r>
            <a:r>
              <a:rPr lang="es-PR" sz="2400" dirty="0"/>
              <a:t>nuestros padres no </a:t>
            </a:r>
            <a:r>
              <a:rPr lang="es-PR" sz="2400" dirty="0" smtClean="0"/>
              <a:t>pusieron por </a:t>
            </a:r>
            <a:r>
              <a:rPr lang="es-PR" sz="2400" dirty="0"/>
              <a:t>obra tu Ley, atendieron a </a:t>
            </a:r>
            <a:r>
              <a:rPr lang="es-PR" sz="2400" dirty="0" smtClean="0"/>
              <a:t>tus mandamientos </a:t>
            </a:r>
            <a:r>
              <a:rPr lang="es-PR" sz="2400" dirty="0"/>
              <a:t>ni a los </a:t>
            </a:r>
            <a:r>
              <a:rPr lang="es-PR" sz="2400" dirty="0" smtClean="0"/>
              <a:t>testimonios con </a:t>
            </a:r>
            <a:r>
              <a:rPr lang="es-PR" sz="2400" dirty="0"/>
              <a:t>que los amonestabas.</a:t>
            </a:r>
            <a:endParaRPr lang="es-PR" sz="24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33 No obstante, tú estás </a:t>
            </a:r>
            <a:r>
              <a:rPr lang="es-PR" sz="2400" dirty="0" smtClean="0"/>
              <a:t>limpio de </a:t>
            </a:r>
            <a:r>
              <a:rPr lang="es-PR" sz="2400" dirty="0"/>
              <a:t>culpa en todo lo que nos </a:t>
            </a:r>
            <a:r>
              <a:rPr lang="es-PR" sz="2400" dirty="0" smtClean="0"/>
              <a:t>ha sucedido</a:t>
            </a:r>
            <a:r>
              <a:rPr lang="es-PR" sz="2400" dirty="0"/>
              <a:t>; pues tú has </a:t>
            </a:r>
            <a:r>
              <a:rPr lang="es-PR" sz="2400" dirty="0" smtClean="0"/>
              <a:t>actuado con </a:t>
            </a:r>
            <a:r>
              <a:rPr lang="es-PR" sz="2400" dirty="0"/>
              <a:t>fidelidad, en tanto </a:t>
            </a:r>
            <a:r>
              <a:rPr lang="es-PR" sz="2400" dirty="0" smtClean="0"/>
              <a:t>que nosotros </a:t>
            </a:r>
            <a:r>
              <a:rPr lang="es-PR" sz="2400" dirty="0"/>
              <a:t>hemos hecho lo malo.</a:t>
            </a:r>
          </a:p>
          <a:p>
            <a:pPr marL="0" indent="0">
              <a:buNone/>
            </a:pPr>
            <a:r>
              <a:rPr lang="es-PR" sz="2400" dirty="0"/>
              <a:t>34 Ni nuestros reyes, jefes </a:t>
            </a:r>
            <a:r>
              <a:rPr lang="es-PR" sz="2400" dirty="0" smtClean="0"/>
              <a:t>y sacerdotes</a:t>
            </a:r>
            <a:r>
              <a:rPr lang="es-PR" sz="2400" dirty="0"/>
              <a:t>, ni nuestros </a:t>
            </a:r>
            <a:r>
              <a:rPr lang="es-PR" sz="2400" dirty="0" smtClean="0"/>
              <a:t>antepasados</a:t>
            </a:r>
            <a:r>
              <a:rPr lang="es-PR" sz="2400" dirty="0"/>
              <a:t>, cumplieron tu ley </a:t>
            </a:r>
            <a:r>
              <a:rPr lang="es-PR" sz="2400" dirty="0" smtClean="0"/>
              <a:t>ni hicieron </a:t>
            </a:r>
            <a:r>
              <a:rPr lang="es-PR" sz="2400" dirty="0"/>
              <a:t>caso de tus </a:t>
            </a:r>
            <a:r>
              <a:rPr lang="es-PR" sz="2400" dirty="0" smtClean="0"/>
              <a:t>mandamientos y </a:t>
            </a:r>
            <a:r>
              <a:rPr lang="es-PR" sz="2400" dirty="0"/>
              <a:t>de las </a:t>
            </a:r>
            <a:r>
              <a:rPr lang="es-PR" sz="2400" dirty="0" smtClean="0"/>
              <a:t>advertencias que </a:t>
            </a:r>
            <a:r>
              <a:rPr lang="es-PR" sz="2400" dirty="0"/>
              <a:t>les hiciste.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3039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Nehemías 9.35-36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35 Pero ellos en su reino y en </a:t>
            </a:r>
            <a:r>
              <a:rPr lang="es-PR" sz="2400" dirty="0" smtClean="0"/>
              <a:t>los muchos </a:t>
            </a:r>
            <a:r>
              <a:rPr lang="es-PR" sz="2400" dirty="0"/>
              <a:t>bienes que les diste, </a:t>
            </a:r>
            <a:r>
              <a:rPr lang="es-PR" sz="2400" dirty="0" smtClean="0"/>
              <a:t>y </a:t>
            </a:r>
            <a:r>
              <a:rPr lang="es-PR" sz="2400" dirty="0"/>
              <a:t>en la tierra espaciosa y </a:t>
            </a:r>
            <a:r>
              <a:rPr lang="es-PR" sz="2400" dirty="0" smtClean="0"/>
              <a:t>fértil que </a:t>
            </a:r>
            <a:r>
              <a:rPr lang="es-PR" sz="2400" dirty="0"/>
              <a:t>entregaste delante de </a:t>
            </a:r>
            <a:r>
              <a:rPr lang="es-PR" sz="2400" dirty="0" smtClean="0"/>
              <a:t>ellos, no </a:t>
            </a:r>
            <a:r>
              <a:rPr lang="es-PR" sz="2400" dirty="0"/>
              <a:t>te sirvieron, ni se </a:t>
            </a:r>
            <a:r>
              <a:rPr lang="es-PR" sz="2400" dirty="0" smtClean="0"/>
              <a:t>convirtieron de </a:t>
            </a:r>
            <a:r>
              <a:rPr lang="es-PR" sz="2400" dirty="0"/>
              <a:t>sus malas obras.</a:t>
            </a:r>
          </a:p>
          <a:p>
            <a:pPr marL="0" indent="0">
              <a:buNone/>
            </a:pPr>
            <a:r>
              <a:rPr lang="es-PR" sz="2400" dirty="0"/>
              <a:t>36 »Míranos hoy, </a:t>
            </a:r>
            <a:r>
              <a:rPr lang="es-PR" sz="2400" dirty="0" smtClean="0"/>
              <a:t>convertidos en siervos</a:t>
            </a:r>
            <a:r>
              <a:rPr lang="es-PR" sz="2400" dirty="0"/>
              <a:t>; somos siervos en </a:t>
            </a:r>
            <a:r>
              <a:rPr lang="es-PR" sz="2400" dirty="0" smtClean="0"/>
              <a:t>la tierra </a:t>
            </a:r>
            <a:r>
              <a:rPr lang="es-PR" sz="2400" dirty="0"/>
              <a:t>que diste a </a:t>
            </a:r>
            <a:r>
              <a:rPr lang="es-PR" sz="2400" dirty="0" smtClean="0"/>
              <a:t>nuestros padres </a:t>
            </a:r>
            <a:r>
              <a:rPr lang="es-PR" sz="2400" dirty="0"/>
              <a:t>para que comieran </a:t>
            </a:r>
            <a:r>
              <a:rPr lang="es-PR" sz="2400" dirty="0" smtClean="0"/>
              <a:t>su fruto </a:t>
            </a:r>
            <a:r>
              <a:rPr lang="es-PR" sz="2400" dirty="0"/>
              <a:t>y su bien.</a:t>
            </a:r>
            <a:endParaRPr lang="es-PR" sz="24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35 Por el contrario, en su </a:t>
            </a:r>
            <a:r>
              <a:rPr lang="es-PR" sz="2400" dirty="0" smtClean="0"/>
              <a:t>reino, y </a:t>
            </a:r>
            <a:r>
              <a:rPr lang="es-PR" sz="2400" dirty="0"/>
              <a:t>a pesar de los muchos </a:t>
            </a:r>
            <a:r>
              <a:rPr lang="es-PR" sz="2400" dirty="0" smtClean="0"/>
              <a:t>bienes </a:t>
            </a:r>
            <a:r>
              <a:rPr lang="es-PR" sz="2400" dirty="0"/>
              <a:t>que les diste y del grande y </a:t>
            </a:r>
            <a:r>
              <a:rPr lang="es-PR" sz="2400" dirty="0" smtClean="0"/>
              <a:t>fértil país </a:t>
            </a:r>
            <a:r>
              <a:rPr lang="es-PR" sz="2400" dirty="0"/>
              <a:t>que les entregaste, no </a:t>
            </a:r>
            <a:r>
              <a:rPr lang="es-PR" sz="2400" dirty="0" smtClean="0"/>
              <a:t>te rindieron </a:t>
            </a:r>
            <a:r>
              <a:rPr lang="es-PR" sz="2400" dirty="0"/>
              <a:t>culto ni </a:t>
            </a:r>
            <a:r>
              <a:rPr lang="es-PR" sz="2400" dirty="0" smtClean="0"/>
              <a:t>abandonaron sus </a:t>
            </a:r>
            <a:r>
              <a:rPr lang="es-PR" sz="2400" dirty="0"/>
              <a:t>malas acciones.</a:t>
            </a:r>
          </a:p>
          <a:p>
            <a:pPr marL="0" indent="0">
              <a:buNone/>
            </a:pPr>
            <a:r>
              <a:rPr lang="es-PR" sz="2400" dirty="0"/>
              <a:t>36 »Míranos hoy, convertidos </a:t>
            </a:r>
            <a:r>
              <a:rPr lang="es-PR" sz="2400" dirty="0" smtClean="0"/>
              <a:t>en esclavos </a:t>
            </a:r>
            <a:r>
              <a:rPr lang="es-PR" sz="2400" dirty="0"/>
              <a:t>precisamente en el </a:t>
            </a:r>
            <a:r>
              <a:rPr lang="es-PR" sz="2400" dirty="0" smtClean="0"/>
              <a:t>país que </a:t>
            </a:r>
            <a:r>
              <a:rPr lang="es-PR" sz="2400" dirty="0"/>
              <a:t>diste a nuestros </a:t>
            </a:r>
            <a:r>
              <a:rPr lang="es-PR" sz="2400" dirty="0" smtClean="0"/>
              <a:t>antepasados para </a:t>
            </a:r>
            <a:r>
              <a:rPr lang="es-PR" sz="2400" dirty="0"/>
              <a:t>que se alimentaran </a:t>
            </a:r>
            <a:r>
              <a:rPr lang="es-PR" sz="2400" dirty="0" smtClean="0"/>
              <a:t>de sus </a:t>
            </a:r>
            <a:r>
              <a:rPr lang="es-PR" sz="2400" dirty="0"/>
              <a:t>productos y bienes.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52481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Nehemías 9.37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37 El fruto de ella se </a:t>
            </a:r>
            <a:r>
              <a:rPr lang="es-PR" sz="2400" dirty="0" smtClean="0"/>
              <a:t>multiplica para </a:t>
            </a:r>
            <a:r>
              <a:rPr lang="es-PR" sz="2400" dirty="0"/>
              <a:t>los reyes que has </a:t>
            </a:r>
            <a:r>
              <a:rPr lang="es-PR" sz="2400" dirty="0" smtClean="0"/>
              <a:t>puesto sobre </a:t>
            </a:r>
            <a:r>
              <a:rPr lang="es-PR" sz="2400" dirty="0"/>
              <a:t>nosotros por </a:t>
            </a:r>
            <a:r>
              <a:rPr lang="es-PR" sz="2400" dirty="0" smtClean="0"/>
              <a:t>nuestros pecados</a:t>
            </a:r>
            <a:r>
              <a:rPr lang="es-PR" sz="2400" dirty="0"/>
              <a:t>, quienes se </a:t>
            </a:r>
            <a:r>
              <a:rPr lang="es-PR" sz="2400" dirty="0" smtClean="0"/>
              <a:t>enseñorean sobre </a:t>
            </a:r>
            <a:r>
              <a:rPr lang="es-PR" sz="2400" dirty="0"/>
              <a:t>nuestros cuerpos, </a:t>
            </a:r>
            <a:r>
              <a:rPr lang="es-PR" sz="2400" dirty="0" smtClean="0"/>
              <a:t>y sobre </a:t>
            </a:r>
            <a:r>
              <a:rPr lang="es-PR" sz="2400" dirty="0"/>
              <a:t>nuestros ganados, </a:t>
            </a:r>
            <a:r>
              <a:rPr lang="es-PR" sz="2400" dirty="0" smtClean="0"/>
              <a:t>conforme a </a:t>
            </a:r>
            <a:r>
              <a:rPr lang="es-PR" sz="2400" dirty="0"/>
              <a:t>su voluntad. ¡En </a:t>
            </a:r>
            <a:r>
              <a:rPr lang="es-PR" sz="2400" dirty="0" smtClean="0"/>
              <a:t>gran angustia </a:t>
            </a:r>
            <a:r>
              <a:rPr lang="es-PR" sz="2400" dirty="0"/>
              <a:t>estamos! El </a:t>
            </a:r>
            <a:r>
              <a:rPr lang="es-PR" sz="2400" dirty="0" smtClean="0"/>
              <a:t>pueblo se compromete </a:t>
            </a:r>
            <a:r>
              <a:rPr lang="es-PR" sz="2400" dirty="0"/>
              <a:t>a guardar la Ley</a:t>
            </a:r>
            <a:r>
              <a:rPr lang="es-PR" sz="2400" dirty="0" smtClean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37 Lo que se produce en </a:t>
            </a:r>
            <a:r>
              <a:rPr lang="es-PR" sz="2400" dirty="0" smtClean="0"/>
              <a:t>abundancia es </a:t>
            </a:r>
            <a:r>
              <a:rPr lang="es-PR" sz="2400" dirty="0"/>
              <a:t>para los reyes </a:t>
            </a:r>
            <a:r>
              <a:rPr lang="es-PR" sz="2400" dirty="0" smtClean="0"/>
              <a:t>que, por </a:t>
            </a:r>
            <a:r>
              <a:rPr lang="es-PR" sz="2400" dirty="0"/>
              <a:t>causa de nuestros </a:t>
            </a:r>
            <a:r>
              <a:rPr lang="es-PR" sz="2400" dirty="0" smtClean="0"/>
              <a:t>pecados, has </a:t>
            </a:r>
            <a:r>
              <a:rPr lang="es-PR" sz="2400" dirty="0"/>
              <a:t>puesto sobre </a:t>
            </a:r>
            <a:r>
              <a:rPr lang="es-PR" sz="2400" dirty="0" smtClean="0"/>
              <a:t>nosotros. Nosotros </a:t>
            </a:r>
            <a:r>
              <a:rPr lang="es-PR" sz="2400" dirty="0"/>
              <a:t>y nuestros </a:t>
            </a:r>
            <a:r>
              <a:rPr lang="es-PR" sz="2400" dirty="0" smtClean="0"/>
              <a:t>ganados estamos </a:t>
            </a:r>
            <a:r>
              <a:rPr lang="es-PR" sz="2400" dirty="0"/>
              <a:t>sujetos a sus </a:t>
            </a:r>
            <a:r>
              <a:rPr lang="es-PR" sz="2400" dirty="0" smtClean="0"/>
              <a:t>caprichos. Por </a:t>
            </a:r>
            <a:r>
              <a:rPr lang="es-PR" sz="2400" dirty="0"/>
              <a:t>eso estamos tan afligidos</a:t>
            </a:r>
            <a:r>
              <a:rPr lang="es-PR" sz="2400" dirty="0" smtClean="0"/>
              <a:t>.»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303369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Nehemías 9.38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38 »A causa, pues, de todo </a:t>
            </a:r>
            <a:r>
              <a:rPr lang="es-PR" sz="2400" dirty="0" smtClean="0"/>
              <a:t>esto, nosotros </a:t>
            </a:r>
            <a:r>
              <a:rPr lang="es-PR" sz="2400" dirty="0"/>
              <a:t>hacemos fiel </a:t>
            </a:r>
            <a:r>
              <a:rPr lang="es-PR" sz="2400" dirty="0" smtClean="0"/>
              <a:t>promesa, y </a:t>
            </a:r>
            <a:r>
              <a:rPr lang="es-PR" sz="2400" dirty="0"/>
              <a:t>la escribimos, firmada </a:t>
            </a:r>
            <a:r>
              <a:rPr lang="es-PR" sz="2400" dirty="0" smtClean="0"/>
              <a:t>por nuestros </a:t>
            </a:r>
            <a:r>
              <a:rPr lang="es-PR" sz="2400" dirty="0"/>
              <a:t>gobernantes, </a:t>
            </a:r>
            <a:r>
              <a:rPr lang="es-PR" sz="2400" dirty="0" smtClean="0"/>
              <a:t>por nuestros </a:t>
            </a:r>
            <a:r>
              <a:rPr lang="es-PR" sz="2400" dirty="0"/>
              <a:t>levitas y por </a:t>
            </a:r>
            <a:r>
              <a:rPr lang="es-PR" sz="2400" dirty="0" smtClean="0"/>
              <a:t>nuestros sacerdotes</a:t>
            </a:r>
            <a:r>
              <a:rPr lang="es-PR" sz="2400" dirty="0"/>
              <a:t>.»</a:t>
            </a:r>
            <a:endParaRPr lang="es-PR" sz="24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 smtClean="0"/>
              <a:t>38 Por </a:t>
            </a:r>
            <a:r>
              <a:rPr lang="es-PR" sz="2400" dirty="0"/>
              <a:t> todo esto, nosotros nos comprometemos firmemente por escrito, y el documento sellado lo firman nuestros jefes, levitas y sacerdotes</a:t>
            </a:r>
            <a:r>
              <a:rPr lang="es-PR" sz="2400" dirty="0" smtClean="0"/>
              <a:t>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183465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3021</TotalTime>
  <Words>1319</Words>
  <Application>Microsoft Office PowerPoint</Application>
  <PresentationFormat>Widescreen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Lección 9 Pacto de Dios con los exiliados Nehemías 9.32-38; 10.28-29</vt:lpstr>
      <vt:lpstr>Propósito</vt:lpstr>
      <vt:lpstr>Bosquejo de la lección</vt:lpstr>
      <vt:lpstr>Vocabulario bíblico</vt:lpstr>
      <vt:lpstr>Nehemías 9.32</vt:lpstr>
      <vt:lpstr>Nehemías 9.33-34</vt:lpstr>
      <vt:lpstr>Nehemías 9.35-36</vt:lpstr>
      <vt:lpstr>Nehemías 9.37</vt:lpstr>
      <vt:lpstr>Nehemías 9.38</vt:lpstr>
      <vt:lpstr>Nehemías 10.28</vt:lpstr>
      <vt:lpstr>Nehemías 10.29</vt:lpstr>
      <vt:lpstr>Resumen - 1</vt:lpstr>
      <vt:lpstr>Resumen - 2</vt:lpstr>
      <vt:lpstr>Oración</vt:lpstr>
    </vt:vector>
  </TitlesOfParts>
  <Company>AT&amp;T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RODRIGUEZ-CORTES, JESUS</dc:creator>
  <cp:lastModifiedBy>RODRIGUEZ-CORTES, JESUS</cp:lastModifiedBy>
  <cp:revision>148</cp:revision>
  <dcterms:created xsi:type="dcterms:W3CDTF">2017-08-18T16:21:21Z</dcterms:created>
  <dcterms:modified xsi:type="dcterms:W3CDTF">2017-08-20T19:32:17Z</dcterms:modified>
</cp:coreProperties>
</file>