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84" r:id="rId5"/>
    <p:sldId id="269" r:id="rId6"/>
    <p:sldId id="339" r:id="rId7"/>
    <p:sldId id="340" r:id="rId8"/>
    <p:sldId id="341" r:id="rId9"/>
    <p:sldId id="342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6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7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3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3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2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8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8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C521F-E151-4033-9C68-7028F0A78292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51CC5-13F4-454F-960A-1B470CF2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6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06369"/>
            <a:ext cx="3932237" cy="1456070"/>
          </a:xfrm>
        </p:spPr>
        <p:txBody>
          <a:bodyPr>
            <a:normAutofit/>
          </a:bodyPr>
          <a:lstStyle/>
          <a:p>
            <a:r>
              <a:rPr lang="es-PR" sz="3600" dirty="0" smtClean="0"/>
              <a:t>Lección </a:t>
            </a:r>
            <a:r>
              <a:rPr lang="es-PR" sz="3600" dirty="0" smtClean="0"/>
              <a:t>16</a:t>
            </a:r>
            <a:r>
              <a:rPr lang="es-PR" sz="3600" dirty="0" smtClean="0"/>
              <a:t/>
            </a:r>
            <a:br>
              <a:rPr lang="es-PR" sz="3600" dirty="0" smtClean="0"/>
            </a:br>
            <a:r>
              <a:rPr lang="es-PR" sz="3600" dirty="0" smtClean="0"/>
              <a:t>Fe para perseverar</a:t>
            </a:r>
            <a:r>
              <a:rPr lang="es-PR" sz="3600" dirty="0" smtClean="0"/>
              <a:t/>
            </a:r>
            <a:br>
              <a:rPr lang="es-PR" sz="3600" dirty="0" smtClean="0"/>
            </a:br>
            <a:r>
              <a:rPr lang="es-PR" sz="2400" dirty="0" smtClean="0"/>
              <a:t>Hechos 14.8-11, 19-23</a:t>
            </a:r>
            <a:endParaRPr lang="es-PR" sz="24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839788" y="3433146"/>
            <a:ext cx="3932237" cy="2473378"/>
          </a:xfrm>
        </p:spPr>
        <p:txBody>
          <a:bodyPr>
            <a:normAutofit fontScale="92500"/>
          </a:bodyPr>
          <a:lstStyle/>
          <a:p>
            <a:r>
              <a:rPr lang="es-PR" sz="2000" i="1" dirty="0"/>
              <a:t>«Después de anunciar el evangelio a aquella ciudad y </a:t>
            </a:r>
            <a:r>
              <a:rPr lang="es-PR" sz="2000" i="1" dirty="0" smtClean="0"/>
              <a:t>de hacer </a:t>
            </a:r>
            <a:r>
              <a:rPr lang="es-PR" sz="2000" i="1" dirty="0"/>
              <a:t>muchos discípulos, volvieron a </a:t>
            </a:r>
            <a:r>
              <a:rPr lang="es-PR" sz="2000" i="1" dirty="0" err="1"/>
              <a:t>Listra</a:t>
            </a:r>
            <a:r>
              <a:rPr lang="es-PR" sz="2000" i="1" dirty="0"/>
              <a:t>, </a:t>
            </a:r>
            <a:r>
              <a:rPr lang="es-PR" sz="2000" i="1" dirty="0" err="1"/>
              <a:t>Iconio</a:t>
            </a:r>
            <a:r>
              <a:rPr lang="es-PR" sz="2000" i="1" dirty="0"/>
              <a:t> y </a:t>
            </a:r>
            <a:r>
              <a:rPr lang="es-PR" sz="2000" i="1" dirty="0" smtClean="0"/>
              <a:t>Antioquía, confirmando </a:t>
            </a:r>
            <a:r>
              <a:rPr lang="es-PR" sz="2000" i="1" dirty="0"/>
              <a:t>los ánimos de los discípulos, exhortándolos a </a:t>
            </a:r>
            <a:r>
              <a:rPr lang="es-PR" sz="2000" i="1" dirty="0" smtClean="0"/>
              <a:t>que permanecieran </a:t>
            </a:r>
            <a:r>
              <a:rPr lang="es-PR" sz="2000" i="1" dirty="0"/>
              <a:t>en la fe y diciéndoles: «Es necesario que a </a:t>
            </a:r>
            <a:r>
              <a:rPr lang="es-PR" sz="2000" i="1" dirty="0" smtClean="0"/>
              <a:t>través de </a:t>
            </a:r>
            <a:r>
              <a:rPr lang="es-PR" sz="2000" i="1" dirty="0"/>
              <a:t>muchas tribulaciones entremos en el reino de Dios</a:t>
            </a:r>
            <a:r>
              <a:rPr lang="es-PR" sz="2000" i="1" dirty="0" smtClean="0"/>
              <a:t>». —</a:t>
            </a:r>
            <a:r>
              <a:rPr lang="es-PR" sz="2000" i="1" dirty="0"/>
              <a:t>Hechos 14.21-22</a:t>
            </a:r>
            <a:endParaRPr lang="es-PR" sz="2000" dirty="0"/>
          </a:p>
        </p:txBody>
      </p:sp>
    </p:spTree>
    <p:extLst>
      <p:ext uri="{BB962C8B-B14F-4D97-AF65-F5344CB8AC3E}">
        <p14:creationId xmlns:p14="http://schemas.microsoft.com/office/powerpoint/2010/main" val="15284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Resumen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PR" sz="2400" dirty="0"/>
              <a:t>El evangelio de Jesús debe predicarse no solo </a:t>
            </a:r>
            <a:r>
              <a:rPr lang="es-PR" sz="2400" dirty="0" smtClean="0"/>
              <a:t>con palabras </a:t>
            </a:r>
            <a:r>
              <a:rPr lang="es-PR" sz="2400" dirty="0"/>
              <a:t>elocuentes y sabias, sino con señales </a:t>
            </a:r>
            <a:r>
              <a:rPr lang="es-PR" sz="2400" dirty="0" smtClean="0"/>
              <a:t>y demostraciones </a:t>
            </a:r>
            <a:r>
              <a:rPr lang="es-PR" sz="2400" dirty="0"/>
              <a:t>concretas de amor.</a:t>
            </a:r>
          </a:p>
          <a:p>
            <a:r>
              <a:rPr lang="es-PR" sz="2400" dirty="0" smtClean="0"/>
              <a:t>Ante </a:t>
            </a:r>
            <a:r>
              <a:rPr lang="es-PR" sz="2400" dirty="0"/>
              <a:t>la predicación efectiva del evangelio, </a:t>
            </a:r>
            <a:r>
              <a:rPr lang="es-PR" sz="2400" dirty="0" smtClean="0"/>
              <a:t>algunas personas </a:t>
            </a:r>
            <a:r>
              <a:rPr lang="es-PR" sz="2400" dirty="0"/>
              <a:t>pueden reaccionar con confusión al </a:t>
            </a:r>
            <a:r>
              <a:rPr lang="es-PR" sz="2400" dirty="0" smtClean="0"/>
              <a:t>relacionar incorrectamente </a:t>
            </a:r>
            <a:r>
              <a:rPr lang="es-PR" sz="2400" dirty="0"/>
              <a:t>sus creencias pasadas con la fe en Cristo.</a:t>
            </a:r>
          </a:p>
          <a:p>
            <a:r>
              <a:rPr lang="es-PR" sz="2400" dirty="0" smtClean="0"/>
              <a:t>La </a:t>
            </a:r>
            <a:r>
              <a:rPr lang="es-PR" sz="2400" dirty="0"/>
              <a:t>persecución es un tema del cual no se habla mucho en </a:t>
            </a:r>
            <a:r>
              <a:rPr lang="es-PR" sz="2400" dirty="0" smtClean="0"/>
              <a:t>las iglesias </a:t>
            </a:r>
            <a:r>
              <a:rPr lang="es-PR" sz="2400" dirty="0"/>
              <a:t>de occidente, pero es una realidad en varias regiones </a:t>
            </a:r>
            <a:r>
              <a:rPr lang="es-PR" sz="2400" dirty="0" smtClean="0"/>
              <a:t>del mundo</a:t>
            </a:r>
            <a:r>
              <a:rPr lang="es-PR" sz="2400" dirty="0"/>
              <a:t>, aún el día de hoy.</a:t>
            </a:r>
          </a:p>
          <a:p>
            <a:r>
              <a:rPr lang="es-PR" sz="2400" dirty="0" smtClean="0"/>
              <a:t>El </a:t>
            </a:r>
            <a:r>
              <a:rPr lang="es-PR" sz="2400" dirty="0"/>
              <a:t>seguimiento a los nuevos creyentes y las iglesias es </a:t>
            </a:r>
            <a:r>
              <a:rPr lang="es-PR" sz="2400" dirty="0" smtClean="0"/>
              <a:t>un factor </a:t>
            </a:r>
            <a:r>
              <a:rPr lang="es-PR" sz="2400" dirty="0"/>
              <a:t>fundamental en el crecimiento sano de la gente de fe.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0751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Oración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R" sz="2400" i="1" dirty="0"/>
              <a:t>Dios eterno y misericordioso, te damos gracias por </a:t>
            </a:r>
            <a:r>
              <a:rPr lang="es-PR" sz="2400" i="1" dirty="0" smtClean="0"/>
              <a:t>la oportunidad </a:t>
            </a:r>
            <a:r>
              <a:rPr lang="es-PR" sz="2400" i="1" dirty="0"/>
              <a:t>que nos concedes de predicar tu </a:t>
            </a:r>
            <a:r>
              <a:rPr lang="es-PR" sz="2400" i="1" dirty="0" smtClean="0"/>
              <a:t>Palabra, permítenos </a:t>
            </a:r>
            <a:r>
              <a:rPr lang="es-PR" sz="2400" i="1" dirty="0"/>
              <a:t>hacerlo con sabiduría y con demostraciones </a:t>
            </a:r>
            <a:r>
              <a:rPr lang="es-PR" sz="2400" i="1" dirty="0" smtClean="0"/>
              <a:t>de amor </a:t>
            </a:r>
            <a:r>
              <a:rPr lang="es-PR" sz="2400" i="1" dirty="0"/>
              <a:t>y misericordia. Ayúdanos a responder </a:t>
            </a:r>
            <a:r>
              <a:rPr lang="es-PR" sz="2400" i="1" dirty="0" smtClean="0"/>
              <a:t>con autoridad</a:t>
            </a:r>
            <a:r>
              <a:rPr lang="es-PR" sz="2400" i="1" dirty="0"/>
              <a:t>, dignidad y valor cuando lleguen </a:t>
            </a:r>
            <a:r>
              <a:rPr lang="es-PR" sz="2400" i="1" dirty="0" smtClean="0"/>
              <a:t>las persecuciones </a:t>
            </a:r>
            <a:r>
              <a:rPr lang="es-PR" sz="2400" i="1" dirty="0"/>
              <a:t>y danos la prudencia y sabiduría para </a:t>
            </a:r>
            <a:r>
              <a:rPr lang="es-PR" sz="2400" i="1" dirty="0" smtClean="0"/>
              <a:t>darle seguimiento </a:t>
            </a:r>
            <a:r>
              <a:rPr lang="es-PR" sz="2400" i="1" dirty="0"/>
              <a:t>a los proyectos de fe que hemos comenzado. </a:t>
            </a:r>
            <a:r>
              <a:rPr lang="es-PR" sz="2400" i="1"/>
              <a:t>En </a:t>
            </a:r>
            <a:r>
              <a:rPr lang="es-PR" sz="2400" i="1" smtClean="0"/>
              <a:t>el nombre </a:t>
            </a:r>
            <a:r>
              <a:rPr lang="es-PR" sz="2400" i="1" dirty="0"/>
              <a:t>de Jesús. Amén.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7481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Propósito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El propósito de la lección de </a:t>
            </a:r>
            <a:r>
              <a:rPr lang="es-PR" sz="2400" dirty="0" smtClean="0"/>
              <a:t>hoy es </a:t>
            </a:r>
            <a:r>
              <a:rPr lang="es-PR" sz="2400" dirty="0"/>
              <a:t>estudiar el tema de </a:t>
            </a:r>
            <a:r>
              <a:rPr lang="es-PR" sz="2400" dirty="0" smtClean="0"/>
              <a:t>la predicación </a:t>
            </a:r>
            <a:r>
              <a:rPr lang="es-PR" sz="2400" dirty="0"/>
              <a:t>del evangelio </a:t>
            </a:r>
            <a:r>
              <a:rPr lang="es-PR" sz="2400" dirty="0" smtClean="0"/>
              <a:t>con frutos</a:t>
            </a:r>
            <a:r>
              <a:rPr lang="es-PR" sz="2400" dirty="0"/>
              <a:t>, que en este caso es </a:t>
            </a:r>
            <a:r>
              <a:rPr lang="es-PR" sz="2400" dirty="0" smtClean="0"/>
              <a:t>la sanidad </a:t>
            </a:r>
            <a:r>
              <a:rPr lang="es-PR" sz="2400" dirty="0"/>
              <a:t>de una persona </a:t>
            </a:r>
            <a:r>
              <a:rPr lang="es-PR" sz="2400" dirty="0" smtClean="0"/>
              <a:t>paralítica. Veremos </a:t>
            </a:r>
            <a:r>
              <a:rPr lang="es-PR" sz="2400" dirty="0"/>
              <a:t>cómo las </a:t>
            </a:r>
            <a:r>
              <a:rPr lang="es-PR" sz="2400" dirty="0" smtClean="0"/>
              <a:t>creencias religiosas </a:t>
            </a:r>
            <a:r>
              <a:rPr lang="es-PR" sz="2400" dirty="0"/>
              <a:t>antiguas de las </a:t>
            </a:r>
            <a:r>
              <a:rPr lang="es-PR" sz="2400" dirty="0" smtClean="0"/>
              <a:t>personas pueden </a:t>
            </a:r>
            <a:r>
              <a:rPr lang="es-PR" sz="2400" dirty="0"/>
              <a:t>interferir con la fe </a:t>
            </a:r>
            <a:r>
              <a:rPr lang="es-PR" sz="2400" dirty="0" smtClean="0"/>
              <a:t>en Cristo</a:t>
            </a:r>
            <a:r>
              <a:rPr lang="es-PR" sz="2400" dirty="0"/>
              <a:t>, exploraremos el asunto </a:t>
            </a:r>
            <a:r>
              <a:rPr lang="es-PR" sz="2400" dirty="0" smtClean="0"/>
              <a:t>del sufrimiento </a:t>
            </a:r>
            <a:r>
              <a:rPr lang="es-PR" sz="2400" dirty="0"/>
              <a:t>por causa de la fe, </a:t>
            </a:r>
            <a:r>
              <a:rPr lang="es-PR" sz="2400" dirty="0" smtClean="0"/>
              <a:t>para finalmente </a:t>
            </a:r>
            <a:r>
              <a:rPr lang="es-PR" sz="2400" dirty="0"/>
              <a:t>analizar la </a:t>
            </a:r>
            <a:r>
              <a:rPr lang="es-PR" sz="2400" dirty="0" smtClean="0"/>
              <a:t>respuesta apostólica </a:t>
            </a:r>
            <a:r>
              <a:rPr lang="es-PR" sz="2400" dirty="0"/>
              <a:t>a las confusiones </a:t>
            </a:r>
            <a:r>
              <a:rPr lang="es-PR" sz="2400" dirty="0" smtClean="0"/>
              <a:t>teológicas </a:t>
            </a:r>
            <a:r>
              <a:rPr lang="es-PR" sz="2400" dirty="0"/>
              <a:t>y el sufrimiento por la </a:t>
            </a:r>
            <a:r>
              <a:rPr lang="es-PR" sz="2400" dirty="0" smtClean="0"/>
              <a:t>causa del </a:t>
            </a:r>
            <a:r>
              <a:rPr lang="es-PR" sz="2400" dirty="0"/>
              <a:t>evangelio.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1249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Bosquejo de la lección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La </a:t>
            </a:r>
            <a:r>
              <a:rPr lang="es-PR" sz="2400" dirty="0"/>
              <a:t>sanidad del </a:t>
            </a:r>
            <a:r>
              <a:rPr lang="es-PR" sz="2400" dirty="0" smtClean="0"/>
              <a:t>cojo (</a:t>
            </a:r>
            <a:r>
              <a:rPr lang="es-PR" sz="2400" dirty="0" err="1" smtClean="0"/>
              <a:t>Hch</a:t>
            </a:r>
            <a:r>
              <a:rPr lang="es-PR" sz="2400" dirty="0" smtClean="0"/>
              <a:t> </a:t>
            </a:r>
            <a:r>
              <a:rPr lang="es-PR" sz="2400" dirty="0"/>
              <a:t>14.8-11).</a:t>
            </a:r>
          </a:p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La </a:t>
            </a:r>
            <a:r>
              <a:rPr lang="es-PR" sz="2400" dirty="0"/>
              <a:t>persecución de </a:t>
            </a:r>
            <a:r>
              <a:rPr lang="es-PR" sz="2400" dirty="0" smtClean="0"/>
              <a:t>los apóstoles </a:t>
            </a:r>
            <a:r>
              <a:rPr lang="es-PR" sz="2400" dirty="0"/>
              <a:t>(vv. 19-20).</a:t>
            </a:r>
          </a:p>
          <a:p>
            <a:pPr marL="514350" indent="-514350">
              <a:buFont typeface="+mj-lt"/>
              <a:buAutoNum type="romanUcPeriod"/>
            </a:pPr>
            <a:r>
              <a:rPr lang="es-PR" sz="2400" dirty="0" smtClean="0"/>
              <a:t>El </a:t>
            </a:r>
            <a:r>
              <a:rPr lang="es-PR" sz="2400" dirty="0"/>
              <a:t>ministerio </a:t>
            </a:r>
            <a:r>
              <a:rPr lang="es-PR" sz="2400" dirty="0" smtClean="0"/>
              <a:t>apostólico (vv</a:t>
            </a:r>
            <a:r>
              <a:rPr lang="es-PR" sz="2400" dirty="0"/>
              <a:t>. 14.21-23).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9393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Vocabulario bíblico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b="1" dirty="0"/>
              <a:t>«LISTRA»: </a:t>
            </a:r>
            <a:r>
              <a:rPr lang="es-PR" sz="2400" dirty="0"/>
              <a:t>Los habitantes </a:t>
            </a:r>
            <a:r>
              <a:rPr lang="es-PR" sz="2400" dirty="0" smtClean="0"/>
              <a:t>de </a:t>
            </a:r>
            <a:r>
              <a:rPr lang="es-PR" sz="2400" dirty="0" err="1" smtClean="0"/>
              <a:t>Listra</a:t>
            </a:r>
            <a:r>
              <a:rPr lang="es-PR" sz="2400" dirty="0" smtClean="0"/>
              <a:t> </a:t>
            </a:r>
            <a:r>
              <a:rPr lang="es-PR" sz="2400" dirty="0"/>
              <a:t>entendían el </a:t>
            </a:r>
            <a:r>
              <a:rPr lang="es-PR" sz="2400" dirty="0" smtClean="0"/>
              <a:t>idioma griego</a:t>
            </a:r>
            <a:r>
              <a:rPr lang="es-PR" sz="2400" dirty="0"/>
              <a:t>, aunque entre </a:t>
            </a:r>
            <a:r>
              <a:rPr lang="es-PR" sz="2400" dirty="0" smtClean="0"/>
              <a:t>ellos se comunicaban en su</a:t>
            </a:r>
            <a:r>
              <a:rPr lang="es-PR" sz="2400" dirty="0"/>
              <a:t> </a:t>
            </a:r>
            <a:r>
              <a:rPr lang="es-PR" sz="2400" dirty="0" smtClean="0"/>
              <a:t>idioma </a:t>
            </a:r>
            <a:r>
              <a:rPr lang="es-PR" sz="2400" dirty="0"/>
              <a:t>vernáculo.</a:t>
            </a:r>
          </a:p>
          <a:p>
            <a:pPr marL="0" indent="0">
              <a:buNone/>
            </a:pPr>
            <a:r>
              <a:rPr lang="pt-BR" sz="2400" b="1" dirty="0"/>
              <a:t>«</a:t>
            </a:r>
            <a:r>
              <a:rPr lang="pt-BR" sz="2400" b="1" dirty="0" smtClean="0"/>
              <a:t>RAZGARON SUS </a:t>
            </a:r>
            <a:r>
              <a:rPr lang="pt-BR" sz="2400" b="1" dirty="0"/>
              <a:t>ROPAS </a:t>
            </a:r>
            <a:r>
              <a:rPr lang="pt-BR" sz="2400" b="1" dirty="0" smtClean="0"/>
              <a:t>» </a:t>
            </a:r>
            <a:r>
              <a:rPr lang="it-IT" sz="2400" b="1" dirty="0" smtClean="0"/>
              <a:t>(</a:t>
            </a:r>
            <a:r>
              <a:rPr lang="it-IT" sz="2400" b="1" dirty="0"/>
              <a:t>v. 14): </a:t>
            </a:r>
            <a:r>
              <a:rPr lang="it-IT" sz="2400" dirty="0"/>
              <a:t>Era una manera </a:t>
            </a:r>
            <a:r>
              <a:rPr lang="it-IT" sz="2400" dirty="0" smtClean="0"/>
              <a:t>an</a:t>
            </a:r>
            <a:r>
              <a:rPr lang="es-PR" sz="2400" dirty="0" smtClean="0"/>
              <a:t>tigua </a:t>
            </a:r>
            <a:r>
              <a:rPr lang="es-PR" sz="2400" dirty="0"/>
              <a:t>de manifestar </a:t>
            </a:r>
            <a:r>
              <a:rPr lang="es-PR" sz="2400" dirty="0" smtClean="0"/>
              <a:t>horror ante un sacrilegio o mostrar </a:t>
            </a:r>
            <a:r>
              <a:rPr lang="es-PR" sz="2400" dirty="0"/>
              <a:t>el </a:t>
            </a:r>
            <a:r>
              <a:rPr lang="es-PR" sz="2400" dirty="0" smtClean="0"/>
              <a:t>rechazo de alguna </a:t>
            </a:r>
            <a:r>
              <a:rPr lang="es-PR" sz="2400" dirty="0"/>
              <a:t>acción u objeto.</a:t>
            </a:r>
          </a:p>
          <a:p>
            <a:pPr marL="0" indent="0">
              <a:buNone/>
            </a:pPr>
            <a:r>
              <a:rPr lang="pt-BR" sz="2400" b="1" dirty="0"/>
              <a:t>«</a:t>
            </a:r>
            <a:r>
              <a:rPr lang="pt-BR" sz="2400" b="1" dirty="0" smtClean="0"/>
              <a:t>CONFIRMAND </a:t>
            </a:r>
            <a:r>
              <a:rPr lang="pt-BR" sz="2400" b="1" dirty="0"/>
              <a:t>O LO </a:t>
            </a:r>
            <a:r>
              <a:rPr lang="pt-BR" sz="2400" b="1" dirty="0" smtClean="0"/>
              <a:t>SÁNI</a:t>
            </a:r>
            <a:r>
              <a:rPr lang="es-PR" sz="2400" b="1" dirty="0" smtClean="0"/>
              <a:t>MOS</a:t>
            </a:r>
            <a:r>
              <a:rPr lang="es-PR" sz="2400" b="1" dirty="0"/>
              <a:t>»: </a:t>
            </a:r>
            <a:r>
              <a:rPr lang="es-PR" sz="2400" dirty="0"/>
              <a:t>Luego de la </a:t>
            </a:r>
            <a:r>
              <a:rPr lang="es-PR" sz="2400" dirty="0" smtClean="0"/>
              <a:t>evangelización </a:t>
            </a:r>
            <a:r>
              <a:rPr lang="es-PR" sz="2400" dirty="0"/>
              <a:t>y las en </a:t>
            </a:r>
            <a:r>
              <a:rPr lang="es-PR" sz="2400" dirty="0" err="1" smtClean="0"/>
              <a:t>señanzas</a:t>
            </a:r>
            <a:r>
              <a:rPr lang="es-PR" sz="2400" dirty="0"/>
              <a:t>, los </a:t>
            </a:r>
            <a:r>
              <a:rPr lang="es-PR" sz="2400" dirty="0" smtClean="0"/>
              <a:t>apóstoles se dedicaban </a:t>
            </a:r>
            <a:r>
              <a:rPr lang="es-PR" sz="2400" dirty="0"/>
              <a:t>a confirmar, </a:t>
            </a:r>
            <a:r>
              <a:rPr lang="es-PR" sz="2400" dirty="0" smtClean="0"/>
              <a:t>exhortar</a:t>
            </a:r>
            <a:r>
              <a:rPr lang="es-PR" sz="2400" dirty="0"/>
              <a:t>, apoyar y motivar </a:t>
            </a:r>
            <a:r>
              <a:rPr lang="es-PR" sz="2400" dirty="0" smtClean="0"/>
              <a:t>a los creyentes </a:t>
            </a:r>
            <a:r>
              <a:rPr lang="es-PR" sz="2400" dirty="0"/>
              <a:t>para </a:t>
            </a:r>
            <a:r>
              <a:rPr lang="es-PR" sz="2400" dirty="0" smtClean="0"/>
              <a:t>que permanecieran </a:t>
            </a:r>
            <a:r>
              <a:rPr lang="es-PR" sz="2400" dirty="0"/>
              <a:t>en la fe.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7869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Hechos 14.8-9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8 Cierto hombre de </a:t>
            </a:r>
            <a:r>
              <a:rPr lang="es-PR" sz="2400" dirty="0" err="1"/>
              <a:t>Listra</a:t>
            </a:r>
            <a:r>
              <a:rPr lang="es-PR" sz="2400" dirty="0"/>
              <a:t> </a:t>
            </a:r>
            <a:r>
              <a:rPr lang="es-PR" sz="2400" dirty="0" smtClean="0"/>
              <a:t>estaba sentado</a:t>
            </a:r>
            <a:r>
              <a:rPr lang="es-PR" sz="2400" dirty="0"/>
              <a:t>, imposibilitado de </a:t>
            </a:r>
            <a:r>
              <a:rPr lang="es-PR" sz="2400" dirty="0" smtClean="0"/>
              <a:t>los pies</a:t>
            </a:r>
            <a:r>
              <a:rPr lang="es-PR" sz="2400" dirty="0"/>
              <a:t>, cojo de nacimiento, </a:t>
            </a:r>
            <a:r>
              <a:rPr lang="es-PR" sz="2400" dirty="0" smtClean="0"/>
              <a:t>que jamás </a:t>
            </a:r>
            <a:r>
              <a:rPr lang="es-PR" sz="2400" dirty="0"/>
              <a:t>había andado.</a:t>
            </a:r>
          </a:p>
          <a:p>
            <a:pPr marL="0" indent="0">
              <a:buNone/>
            </a:pPr>
            <a:r>
              <a:rPr lang="es-PR" sz="2400" dirty="0"/>
              <a:t>9 Éste oyó hablar a Pablo, </a:t>
            </a:r>
            <a:r>
              <a:rPr lang="es-PR" sz="2400" dirty="0" smtClean="0"/>
              <a:t>el cual</a:t>
            </a:r>
            <a:r>
              <a:rPr lang="es-PR" sz="2400" dirty="0"/>
              <a:t>, fijando en él sus ojos </a:t>
            </a:r>
            <a:r>
              <a:rPr lang="es-PR" sz="2400" dirty="0" smtClean="0"/>
              <a:t>y viendo </a:t>
            </a:r>
            <a:r>
              <a:rPr lang="es-PR" sz="2400" dirty="0"/>
              <a:t>que tenía fe para </a:t>
            </a:r>
            <a:r>
              <a:rPr lang="es-PR" sz="2400" dirty="0" smtClean="0"/>
              <a:t>ser sanado</a:t>
            </a:r>
            <a:r>
              <a:rPr lang="es-PR" sz="2400" dirty="0"/>
              <a:t>,</a:t>
            </a:r>
            <a:endParaRPr lang="es-PR" sz="24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8 En </a:t>
            </a:r>
            <a:r>
              <a:rPr lang="es-PR" sz="2400" dirty="0" err="1"/>
              <a:t>Listra</a:t>
            </a:r>
            <a:r>
              <a:rPr lang="es-PR" sz="2400" dirty="0"/>
              <a:t> había un </a:t>
            </a:r>
            <a:r>
              <a:rPr lang="es-PR" sz="2400" dirty="0" smtClean="0"/>
              <a:t>hombre que </a:t>
            </a:r>
            <a:r>
              <a:rPr lang="es-PR" sz="2400" dirty="0"/>
              <a:t>no podía andar. </a:t>
            </a:r>
            <a:r>
              <a:rPr lang="es-PR" sz="2400" dirty="0" smtClean="0"/>
              <a:t>Nunca había </a:t>
            </a:r>
            <a:r>
              <a:rPr lang="es-PR" sz="2400" dirty="0"/>
              <a:t>andado, porque era </a:t>
            </a:r>
            <a:r>
              <a:rPr lang="es-PR" sz="2400" dirty="0" smtClean="0"/>
              <a:t>cojo de </a:t>
            </a:r>
            <a:r>
              <a:rPr lang="es-PR" sz="2400" dirty="0"/>
              <a:t>nacimiento. Este </a:t>
            </a:r>
            <a:r>
              <a:rPr lang="es-PR" sz="2400" dirty="0" smtClean="0"/>
              <a:t>hombre estaba </a:t>
            </a:r>
            <a:r>
              <a:rPr lang="es-PR" sz="2400" dirty="0"/>
              <a:t>sentado,</a:t>
            </a:r>
          </a:p>
          <a:p>
            <a:pPr marL="0" indent="0">
              <a:buNone/>
            </a:pPr>
            <a:r>
              <a:rPr lang="es-PR" sz="2400" dirty="0"/>
              <a:t>9 oyendo lo que Pablo decía, </a:t>
            </a:r>
            <a:r>
              <a:rPr lang="es-PR" sz="2400" dirty="0" smtClean="0"/>
              <a:t>y Pablo </a:t>
            </a:r>
            <a:r>
              <a:rPr lang="es-PR" sz="2400" dirty="0"/>
              <a:t>se fijó en él y vio </a:t>
            </a:r>
            <a:r>
              <a:rPr lang="es-PR" sz="2400" dirty="0" smtClean="0"/>
              <a:t>que tenía </a:t>
            </a:r>
            <a:r>
              <a:rPr lang="es-PR" sz="2400" dirty="0"/>
              <a:t>suficiente fe para </a:t>
            </a:r>
            <a:r>
              <a:rPr lang="es-PR" sz="2400" dirty="0" smtClean="0"/>
              <a:t>ser sanado</a:t>
            </a:r>
            <a:r>
              <a:rPr lang="es-PR" sz="2400" dirty="0"/>
              <a:t>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9106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Hechos 14.10-11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10 dijo a gran voz: —¡</a:t>
            </a:r>
            <a:r>
              <a:rPr lang="es-PR" sz="2400" dirty="0" smtClean="0"/>
              <a:t>Levántate derecho </a:t>
            </a:r>
            <a:r>
              <a:rPr lang="es-PR" sz="2400" dirty="0"/>
              <a:t>sobre tus pies! Él </a:t>
            </a:r>
            <a:r>
              <a:rPr lang="es-PR" sz="2400" dirty="0" smtClean="0"/>
              <a:t>saltó y </a:t>
            </a:r>
            <a:r>
              <a:rPr lang="es-PR" sz="2400" dirty="0"/>
              <a:t>anduvo.</a:t>
            </a:r>
          </a:p>
          <a:p>
            <a:pPr marL="0" indent="0">
              <a:buNone/>
            </a:pPr>
            <a:r>
              <a:rPr lang="es-PR" sz="2400" dirty="0"/>
              <a:t>11 Entonces la gente, al ver </a:t>
            </a:r>
            <a:r>
              <a:rPr lang="es-PR" sz="2400" dirty="0" smtClean="0"/>
              <a:t>lo que </a:t>
            </a:r>
            <a:r>
              <a:rPr lang="es-PR" sz="2400" dirty="0"/>
              <a:t>Pablo había hecho, alzó </a:t>
            </a:r>
            <a:r>
              <a:rPr lang="es-PR" sz="2400" dirty="0" smtClean="0"/>
              <a:t>la voz</a:t>
            </a:r>
            <a:r>
              <a:rPr lang="es-PR" sz="2400" dirty="0"/>
              <a:t>, diciendo en lengua </a:t>
            </a:r>
            <a:r>
              <a:rPr lang="es-PR" sz="2400" dirty="0" err="1"/>
              <a:t>licaónica</a:t>
            </a:r>
            <a:r>
              <a:rPr lang="es-PR" sz="2400" dirty="0" smtClean="0"/>
              <a:t>: «¡</a:t>
            </a:r>
            <a:r>
              <a:rPr lang="es-PR" sz="2400" dirty="0"/>
              <a:t>Dioses con la </a:t>
            </a:r>
            <a:r>
              <a:rPr lang="es-PR" sz="2400" dirty="0" smtClean="0"/>
              <a:t>semejanza de </a:t>
            </a:r>
            <a:r>
              <a:rPr lang="es-PR" sz="2400" dirty="0"/>
              <a:t>hombres han descendido </a:t>
            </a:r>
            <a:r>
              <a:rPr lang="es-PR" sz="2400" dirty="0" smtClean="0"/>
              <a:t>a nosotros</a:t>
            </a:r>
            <a:r>
              <a:rPr lang="es-PR" sz="2400" dirty="0"/>
              <a:t>!»</a:t>
            </a:r>
            <a:endParaRPr lang="es-PR" sz="24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10 Entonces le dijo con voz fuerte</a:t>
            </a:r>
            <a:r>
              <a:rPr lang="es-PR" sz="2400" dirty="0" smtClean="0"/>
              <a:t>: —¡</a:t>
            </a:r>
            <a:r>
              <a:rPr lang="es-PR" sz="2400" dirty="0"/>
              <a:t>Levántate y ponte </a:t>
            </a:r>
            <a:r>
              <a:rPr lang="es-PR" sz="2400" dirty="0" smtClean="0"/>
              <a:t>derecho sobre </a:t>
            </a:r>
            <a:r>
              <a:rPr lang="es-PR" sz="2400" dirty="0"/>
              <a:t>tus pies! El </a:t>
            </a:r>
            <a:r>
              <a:rPr lang="es-PR" sz="2400" dirty="0" smtClean="0"/>
              <a:t>hombre se </a:t>
            </a:r>
            <a:r>
              <a:rPr lang="es-PR" sz="2400" dirty="0"/>
              <a:t>puso en pie de un salto, </a:t>
            </a:r>
            <a:r>
              <a:rPr lang="es-PR" sz="2400" dirty="0" smtClean="0"/>
              <a:t>y comenzó </a:t>
            </a:r>
            <a:r>
              <a:rPr lang="es-PR" sz="2400" dirty="0"/>
              <a:t>a andar.</a:t>
            </a:r>
          </a:p>
          <a:p>
            <a:pPr marL="0" indent="0">
              <a:buNone/>
            </a:pPr>
            <a:r>
              <a:rPr lang="es-PR" sz="2400" dirty="0"/>
              <a:t>11 Al ver lo que Pablo </a:t>
            </a:r>
            <a:r>
              <a:rPr lang="es-PR" sz="2400" dirty="0" smtClean="0"/>
              <a:t>había hecho</a:t>
            </a:r>
            <a:r>
              <a:rPr lang="es-PR" sz="2400" dirty="0"/>
              <a:t>, la gente empezó a </a:t>
            </a:r>
            <a:r>
              <a:rPr lang="es-PR" sz="2400" dirty="0" smtClean="0"/>
              <a:t>gritar en </a:t>
            </a:r>
            <a:r>
              <a:rPr lang="es-PR" sz="2400" dirty="0"/>
              <a:t>la lengua de </a:t>
            </a:r>
            <a:r>
              <a:rPr lang="es-PR" sz="2400" dirty="0" err="1"/>
              <a:t>Licaonia</a:t>
            </a:r>
            <a:r>
              <a:rPr lang="es-PR" sz="2400" dirty="0" smtClean="0"/>
              <a:t>: —¡</a:t>
            </a:r>
            <a:r>
              <a:rPr lang="es-PR" sz="2400" dirty="0"/>
              <a:t>Dioses en forma de </a:t>
            </a:r>
            <a:r>
              <a:rPr lang="es-PR" sz="2400" dirty="0" smtClean="0"/>
              <a:t>hombre han </a:t>
            </a:r>
            <a:r>
              <a:rPr lang="es-PR" sz="2400" dirty="0"/>
              <a:t>bajado a nosotros!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7627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Hechos 14.19-20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19 Entonces vinieron unos </a:t>
            </a:r>
            <a:r>
              <a:rPr lang="es-PR" sz="2400" dirty="0" smtClean="0"/>
              <a:t>judíos de </a:t>
            </a:r>
            <a:r>
              <a:rPr lang="es-PR" sz="2400" dirty="0"/>
              <a:t>Antioquía y de </a:t>
            </a:r>
            <a:r>
              <a:rPr lang="es-PR" sz="2400" dirty="0" err="1" smtClean="0"/>
              <a:t>Iconio</a:t>
            </a:r>
            <a:r>
              <a:rPr lang="es-PR" sz="2400" dirty="0"/>
              <a:t> </a:t>
            </a:r>
            <a:r>
              <a:rPr lang="es-PR" sz="2400" dirty="0" smtClean="0"/>
              <a:t>que </a:t>
            </a:r>
            <a:r>
              <a:rPr lang="es-PR" sz="2400" dirty="0"/>
              <a:t>persuadieron a la </a:t>
            </a:r>
            <a:r>
              <a:rPr lang="es-PR" sz="2400" dirty="0" smtClean="0"/>
              <a:t>multitud; apedrearon </a:t>
            </a:r>
            <a:r>
              <a:rPr lang="es-PR" sz="2400" dirty="0"/>
              <a:t>a Pablo y lo </a:t>
            </a:r>
            <a:r>
              <a:rPr lang="es-PR" sz="2400" dirty="0" smtClean="0"/>
              <a:t>arrastraron fuera </a:t>
            </a:r>
            <a:r>
              <a:rPr lang="es-PR" sz="2400" dirty="0"/>
              <a:t>de la ciudad, </a:t>
            </a:r>
            <a:r>
              <a:rPr lang="es-PR" sz="2400" dirty="0" smtClean="0"/>
              <a:t>pensando que </a:t>
            </a:r>
            <a:r>
              <a:rPr lang="es-PR" sz="2400" dirty="0"/>
              <a:t>estaba muerto</a:t>
            </a:r>
            <a:r>
              <a:rPr lang="es-PR" sz="2400" dirty="0" smtClean="0"/>
              <a:t>.</a:t>
            </a:r>
          </a:p>
          <a:p>
            <a:pPr marL="0" indent="0">
              <a:buNone/>
            </a:pPr>
            <a:r>
              <a:rPr lang="es-PR" sz="2400" dirty="0"/>
              <a:t>20 Pero estando rodeado por </a:t>
            </a:r>
            <a:r>
              <a:rPr lang="es-PR" sz="2400" dirty="0" smtClean="0"/>
              <a:t>los discípulos</a:t>
            </a:r>
            <a:r>
              <a:rPr lang="es-PR" sz="2400" dirty="0"/>
              <a:t>, se levantó y entró </a:t>
            </a:r>
            <a:r>
              <a:rPr lang="es-PR" sz="2400" dirty="0" smtClean="0"/>
              <a:t>en la </a:t>
            </a:r>
            <a:r>
              <a:rPr lang="es-PR" sz="2400" dirty="0"/>
              <a:t>ciudad. Al día siguiente </a:t>
            </a:r>
            <a:r>
              <a:rPr lang="es-PR" sz="2400" dirty="0" smtClean="0"/>
              <a:t>salió con </a:t>
            </a:r>
            <a:r>
              <a:rPr lang="es-PR" sz="2400" dirty="0"/>
              <a:t>Bernabé para </a:t>
            </a:r>
            <a:r>
              <a:rPr lang="es-PR" sz="2400" dirty="0" err="1"/>
              <a:t>Derbe</a:t>
            </a:r>
            <a:r>
              <a:rPr lang="es-PR" sz="2400" dirty="0"/>
              <a:t>.</a:t>
            </a:r>
            <a:endParaRPr lang="es-PR" sz="24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19 En esto llegaron unos </a:t>
            </a:r>
            <a:r>
              <a:rPr lang="es-PR" sz="2400" dirty="0" smtClean="0"/>
              <a:t>judíos de </a:t>
            </a:r>
            <a:r>
              <a:rPr lang="es-PR" sz="2400" dirty="0"/>
              <a:t>Antioquía y de </a:t>
            </a:r>
            <a:r>
              <a:rPr lang="es-PR" sz="2400" dirty="0" err="1"/>
              <a:t>Iconio</a:t>
            </a:r>
            <a:r>
              <a:rPr lang="es-PR" sz="2400" dirty="0"/>
              <a:t>, </a:t>
            </a:r>
            <a:r>
              <a:rPr lang="es-PR" sz="2400" dirty="0" smtClean="0"/>
              <a:t>que hicieron </a:t>
            </a:r>
            <a:r>
              <a:rPr lang="es-PR" sz="2400" dirty="0"/>
              <a:t>cambiar de parecer a </a:t>
            </a:r>
            <a:r>
              <a:rPr lang="es-PR" sz="2400" dirty="0" smtClean="0"/>
              <a:t>la gente</a:t>
            </a:r>
            <a:r>
              <a:rPr lang="es-PR" sz="2400" dirty="0"/>
              <a:t>; entonces apedrearon </a:t>
            </a:r>
            <a:r>
              <a:rPr lang="es-PR" sz="2400" dirty="0" smtClean="0"/>
              <a:t>a </a:t>
            </a:r>
            <a:r>
              <a:rPr lang="es-PR" sz="2400" dirty="0"/>
              <a:t>Pablo y, creyendo que lo </a:t>
            </a:r>
            <a:r>
              <a:rPr lang="es-PR" sz="2400" dirty="0" smtClean="0"/>
              <a:t>habían matado</a:t>
            </a:r>
            <a:r>
              <a:rPr lang="es-PR" sz="2400" dirty="0"/>
              <a:t>, lo arrastraron fuera </a:t>
            </a:r>
            <a:r>
              <a:rPr lang="es-PR" sz="2400" dirty="0" smtClean="0"/>
              <a:t>del pueblo</a:t>
            </a:r>
            <a:r>
              <a:rPr lang="es-PR" sz="2400" dirty="0"/>
              <a:t>.</a:t>
            </a:r>
          </a:p>
          <a:p>
            <a:pPr marL="0" indent="0">
              <a:buNone/>
            </a:pPr>
            <a:r>
              <a:rPr lang="es-PR" sz="2400" dirty="0"/>
              <a:t>20 Pero cuando los creyentes </a:t>
            </a:r>
            <a:r>
              <a:rPr lang="es-PR" sz="2400" dirty="0" smtClean="0"/>
              <a:t>se juntaron </a:t>
            </a:r>
            <a:r>
              <a:rPr lang="es-PR" sz="2400" dirty="0"/>
              <a:t>alrededor de Pablo, </a:t>
            </a:r>
            <a:r>
              <a:rPr lang="es-PR" sz="2400" dirty="0" smtClean="0"/>
              <a:t>él se </a:t>
            </a:r>
            <a:r>
              <a:rPr lang="es-PR" sz="2400" dirty="0"/>
              <a:t>levantó y entró otra vez en </a:t>
            </a:r>
            <a:r>
              <a:rPr lang="es-PR" sz="2400" dirty="0" smtClean="0"/>
              <a:t>el pueblo</a:t>
            </a:r>
            <a:r>
              <a:rPr lang="es-PR" sz="2400" dirty="0"/>
              <a:t>; y al día siguiente </a:t>
            </a:r>
            <a:r>
              <a:rPr lang="es-PR" sz="2400" dirty="0" smtClean="0"/>
              <a:t>salió con </a:t>
            </a:r>
            <a:r>
              <a:rPr lang="es-PR" sz="2400" dirty="0"/>
              <a:t>Bernabé para </a:t>
            </a:r>
            <a:r>
              <a:rPr lang="es-PR" sz="2400" dirty="0" err="1"/>
              <a:t>Derbe</a:t>
            </a:r>
            <a:r>
              <a:rPr lang="es-PR" sz="2400" dirty="0"/>
              <a:t>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68201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Hechos 14.21-22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21 Después de anunciar el </a:t>
            </a:r>
            <a:r>
              <a:rPr lang="es-PR" sz="2400" dirty="0" smtClean="0"/>
              <a:t>evangelio a </a:t>
            </a:r>
            <a:r>
              <a:rPr lang="es-PR" sz="2400" dirty="0"/>
              <a:t>aquella ciudad y </a:t>
            </a:r>
            <a:r>
              <a:rPr lang="es-PR" sz="2400" dirty="0" smtClean="0"/>
              <a:t>de hacer </a:t>
            </a:r>
            <a:r>
              <a:rPr lang="es-PR" sz="2400" dirty="0"/>
              <a:t>muchos discípulos, </a:t>
            </a:r>
            <a:r>
              <a:rPr lang="es-PR" sz="2400" dirty="0" smtClean="0"/>
              <a:t>volvieron a </a:t>
            </a:r>
            <a:r>
              <a:rPr lang="es-PR" sz="2400" dirty="0" err="1"/>
              <a:t>Listra</a:t>
            </a:r>
            <a:r>
              <a:rPr lang="es-PR" sz="2400" dirty="0"/>
              <a:t>, </a:t>
            </a:r>
            <a:r>
              <a:rPr lang="es-PR" sz="2400" dirty="0" err="1"/>
              <a:t>Iconio</a:t>
            </a:r>
            <a:r>
              <a:rPr lang="es-PR" sz="2400" dirty="0"/>
              <a:t> </a:t>
            </a:r>
            <a:r>
              <a:rPr lang="es-PR" sz="2400" dirty="0" smtClean="0"/>
              <a:t>y Antioquía</a:t>
            </a:r>
            <a:r>
              <a:rPr lang="es-PR" sz="2400" dirty="0"/>
              <a:t>,</a:t>
            </a:r>
          </a:p>
          <a:p>
            <a:pPr marL="0" indent="0">
              <a:buNone/>
            </a:pPr>
            <a:r>
              <a:rPr lang="es-PR" sz="2400" dirty="0"/>
              <a:t>22 confirmando los ánimos </a:t>
            </a:r>
            <a:r>
              <a:rPr lang="es-PR" sz="2400" dirty="0" smtClean="0"/>
              <a:t>de los </a:t>
            </a:r>
            <a:r>
              <a:rPr lang="es-PR" sz="2400" dirty="0"/>
              <a:t>discípulos, exhortándolos </a:t>
            </a:r>
            <a:r>
              <a:rPr lang="es-PR" sz="2400" dirty="0" smtClean="0"/>
              <a:t>a que </a:t>
            </a:r>
            <a:r>
              <a:rPr lang="es-PR" sz="2400" dirty="0"/>
              <a:t>permanecieran en la fe </a:t>
            </a:r>
            <a:r>
              <a:rPr lang="es-PR" sz="2400" dirty="0" smtClean="0"/>
              <a:t>y diciéndoles</a:t>
            </a:r>
            <a:r>
              <a:rPr lang="es-PR" sz="2400" dirty="0"/>
              <a:t>: «Es necesario que </a:t>
            </a:r>
            <a:r>
              <a:rPr lang="es-PR" sz="2400" dirty="0" smtClean="0"/>
              <a:t>a través </a:t>
            </a:r>
            <a:r>
              <a:rPr lang="es-PR" sz="2400" dirty="0"/>
              <a:t>de muchas </a:t>
            </a:r>
            <a:r>
              <a:rPr lang="es-PR" sz="2400" dirty="0" smtClean="0"/>
              <a:t>tribulaciones entremos </a:t>
            </a:r>
            <a:r>
              <a:rPr lang="es-PR" sz="2400" dirty="0"/>
              <a:t>en el reino de Dios.»</a:t>
            </a:r>
            <a:endParaRPr lang="es-PR" sz="24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21 Después de anunciar </a:t>
            </a:r>
            <a:r>
              <a:rPr lang="es-PR" sz="2400" dirty="0" smtClean="0"/>
              <a:t>la buena </a:t>
            </a:r>
            <a:r>
              <a:rPr lang="es-PR" sz="2400" dirty="0"/>
              <a:t>noticia en </a:t>
            </a:r>
            <a:r>
              <a:rPr lang="es-PR" sz="2400" dirty="0" err="1"/>
              <a:t>Derbe</a:t>
            </a:r>
            <a:r>
              <a:rPr lang="es-PR" sz="2400" dirty="0"/>
              <a:t>, </a:t>
            </a:r>
            <a:r>
              <a:rPr lang="es-PR" sz="2400" dirty="0" smtClean="0"/>
              <a:t>donde ganaron </a:t>
            </a:r>
            <a:r>
              <a:rPr lang="es-PR" sz="2400" dirty="0"/>
              <a:t>muchos </a:t>
            </a:r>
            <a:r>
              <a:rPr lang="es-PR" sz="2400" dirty="0" smtClean="0"/>
              <a:t>creyentes, volvieron </a:t>
            </a:r>
            <a:r>
              <a:rPr lang="es-PR" sz="2400" dirty="0"/>
              <a:t>a </a:t>
            </a:r>
            <a:r>
              <a:rPr lang="es-PR" sz="2400" dirty="0" err="1"/>
              <a:t>Listra</a:t>
            </a:r>
            <a:r>
              <a:rPr lang="es-PR" sz="2400" dirty="0"/>
              <a:t>, a </a:t>
            </a:r>
            <a:r>
              <a:rPr lang="es-PR" sz="2400" dirty="0" err="1"/>
              <a:t>Iconio</a:t>
            </a:r>
            <a:r>
              <a:rPr lang="es-PR" sz="2400" dirty="0"/>
              <a:t> y </a:t>
            </a:r>
            <a:r>
              <a:rPr lang="es-PR" sz="2400" dirty="0" smtClean="0"/>
              <a:t>a Antioquía</a:t>
            </a:r>
            <a:r>
              <a:rPr lang="es-PR" sz="2400" dirty="0"/>
              <a:t>.</a:t>
            </a:r>
          </a:p>
          <a:p>
            <a:pPr marL="0" indent="0">
              <a:buNone/>
            </a:pPr>
            <a:r>
              <a:rPr lang="es-PR" sz="2400" dirty="0"/>
              <a:t>22 En estos lugares animaron </a:t>
            </a:r>
            <a:r>
              <a:rPr lang="es-PR" sz="2400" dirty="0" smtClean="0"/>
              <a:t>a los </a:t>
            </a:r>
            <a:r>
              <a:rPr lang="es-PR" sz="2400" dirty="0"/>
              <a:t>creyentes, y </a:t>
            </a:r>
            <a:r>
              <a:rPr lang="es-PR" sz="2400" dirty="0" smtClean="0"/>
              <a:t>recomendándoles que </a:t>
            </a:r>
            <a:r>
              <a:rPr lang="es-PR" sz="2400" dirty="0"/>
              <a:t>siguieran firmes en </a:t>
            </a:r>
            <a:r>
              <a:rPr lang="es-PR" sz="2400" dirty="0" smtClean="0"/>
              <a:t>la fe</a:t>
            </a:r>
            <a:r>
              <a:rPr lang="es-PR" sz="2400" dirty="0"/>
              <a:t>, les dijeron que para </a:t>
            </a:r>
            <a:r>
              <a:rPr lang="es-PR" sz="2400" dirty="0" smtClean="0"/>
              <a:t>entrar en </a:t>
            </a:r>
            <a:r>
              <a:rPr lang="es-PR" sz="2400" dirty="0"/>
              <a:t>el reino de Dios hay </a:t>
            </a:r>
            <a:r>
              <a:rPr lang="es-PR" sz="2400" dirty="0" smtClean="0"/>
              <a:t>que sufrir </a:t>
            </a:r>
            <a:r>
              <a:rPr lang="es-PR" sz="2400" dirty="0"/>
              <a:t>muchas aflicciones.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371449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Hechos 14.23</a:t>
            </a:r>
            <a:endParaRPr lang="es-P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 smtClean="0"/>
              <a:t>RVR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23 Constituyeron ancianos </a:t>
            </a:r>
            <a:r>
              <a:rPr lang="es-PR" sz="2400" dirty="0" smtClean="0"/>
              <a:t>en cada </a:t>
            </a:r>
            <a:r>
              <a:rPr lang="es-PR" sz="2400" dirty="0"/>
              <a:t>iglesia y, después de orar </a:t>
            </a:r>
            <a:r>
              <a:rPr lang="es-PR" sz="2400" dirty="0" smtClean="0"/>
              <a:t>y de </a:t>
            </a:r>
            <a:r>
              <a:rPr lang="es-PR" sz="2400" dirty="0"/>
              <a:t>ayunar, los encomendaron </a:t>
            </a:r>
            <a:r>
              <a:rPr lang="es-PR" sz="2400" dirty="0" smtClean="0"/>
              <a:t>al Señor </a:t>
            </a:r>
            <a:r>
              <a:rPr lang="es-PR" sz="2400" dirty="0"/>
              <a:t>en quien habían creído.</a:t>
            </a:r>
            <a:endParaRPr lang="es-PR" sz="24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PR" dirty="0" smtClean="0"/>
              <a:t>VP</a:t>
            </a:r>
            <a:endParaRPr lang="es-P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PR" sz="2400" dirty="0"/>
              <a:t>23 También nombraron </a:t>
            </a:r>
            <a:r>
              <a:rPr lang="es-PR" sz="2400" dirty="0" smtClean="0"/>
              <a:t>ancianos en </a:t>
            </a:r>
            <a:r>
              <a:rPr lang="es-PR" sz="2400" dirty="0"/>
              <a:t>cada iglesia, y </a:t>
            </a:r>
            <a:r>
              <a:rPr lang="es-PR" sz="2400" dirty="0" smtClean="0"/>
              <a:t>después de </a:t>
            </a:r>
            <a:r>
              <a:rPr lang="es-PR" sz="2400" dirty="0"/>
              <a:t>orar y ayunar los </a:t>
            </a:r>
            <a:r>
              <a:rPr lang="es-PR" sz="2400" dirty="0" smtClean="0"/>
              <a:t>encomendaron al </a:t>
            </a:r>
            <a:r>
              <a:rPr lang="es-PR" sz="2400" dirty="0"/>
              <a:t>Señor, en quien </a:t>
            </a:r>
            <a:r>
              <a:rPr lang="es-PR" sz="2400" dirty="0" smtClean="0"/>
              <a:t>habían creído</a:t>
            </a:r>
            <a:r>
              <a:rPr lang="es-PR" sz="2400" dirty="0"/>
              <a:t>.</a:t>
            </a:r>
            <a:endParaRPr lang="es-PR" sz="2400" dirty="0"/>
          </a:p>
        </p:txBody>
      </p:sp>
    </p:spTree>
    <p:extLst>
      <p:ext uri="{BB962C8B-B14F-4D97-AF65-F5344CB8AC3E}">
        <p14:creationId xmlns:p14="http://schemas.microsoft.com/office/powerpoint/2010/main" val="59327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4302</TotalTime>
  <Words>961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Lección 16 Fe para perseverar Hechos 14.8-11, 19-23</vt:lpstr>
      <vt:lpstr>Propósito</vt:lpstr>
      <vt:lpstr>Bosquejo de la lección</vt:lpstr>
      <vt:lpstr>Vocabulario bíblico</vt:lpstr>
      <vt:lpstr>Hechos 14.8-9</vt:lpstr>
      <vt:lpstr>Hechos 14.10-11</vt:lpstr>
      <vt:lpstr>Hechos 14.19-20</vt:lpstr>
      <vt:lpstr>Hechos 14.21-22</vt:lpstr>
      <vt:lpstr>Hechos 14.23</vt:lpstr>
      <vt:lpstr>Resumen</vt:lpstr>
      <vt:lpstr>Oración</vt:lpstr>
    </vt:vector>
  </TitlesOfParts>
  <Company>AT&amp;T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RODRIGUEZ-CORTES, JESUS</dc:creator>
  <cp:lastModifiedBy>RODRIGUEZ-CORTES, JESUS</cp:lastModifiedBy>
  <cp:revision>259</cp:revision>
  <dcterms:created xsi:type="dcterms:W3CDTF">2017-08-18T16:21:21Z</dcterms:created>
  <dcterms:modified xsi:type="dcterms:W3CDTF">2017-08-21T16:53:15Z</dcterms:modified>
</cp:coreProperties>
</file>