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84" r:id="rId5"/>
    <p:sldId id="269" r:id="rId6"/>
    <p:sldId id="361" r:id="rId7"/>
    <p:sldId id="362" r:id="rId8"/>
    <p:sldId id="363" r:id="rId9"/>
    <p:sldId id="364" r:id="rId10"/>
    <p:sldId id="271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67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74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39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8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30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5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724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68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0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80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85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61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606369"/>
            <a:ext cx="3932237" cy="1456070"/>
          </a:xfrm>
        </p:spPr>
        <p:txBody>
          <a:bodyPr>
            <a:normAutofit/>
          </a:bodyPr>
          <a:lstStyle/>
          <a:p>
            <a:r>
              <a:rPr lang="es-PR" sz="3600" dirty="0" smtClean="0"/>
              <a:t>Lección </a:t>
            </a:r>
            <a:r>
              <a:rPr lang="es-PR" sz="3600" dirty="0" smtClean="0"/>
              <a:t>20</a:t>
            </a:r>
            <a:r>
              <a:rPr lang="es-PR" sz="3600" dirty="0" smtClean="0"/>
              <a:t/>
            </a:r>
            <a:br>
              <a:rPr lang="es-PR" sz="3600" dirty="0" smtClean="0"/>
            </a:br>
            <a:r>
              <a:rPr lang="es-PR" sz="3600" dirty="0" smtClean="0"/>
              <a:t>Una fe audaz</a:t>
            </a:r>
            <a:r>
              <a:rPr lang="es-PR" sz="3600" dirty="0" smtClean="0"/>
              <a:t/>
            </a:r>
            <a:br>
              <a:rPr lang="es-PR" sz="3600" dirty="0" smtClean="0"/>
            </a:br>
            <a:r>
              <a:rPr lang="es-PR" sz="2400" dirty="0" smtClean="0"/>
              <a:t>Daniel 3.19-23, 26-28</a:t>
            </a:r>
            <a:endParaRPr lang="es-PR" sz="2400" dirty="0"/>
          </a:p>
        </p:txBody>
      </p:sp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>
          <a:xfrm>
            <a:off x="839788" y="3433146"/>
            <a:ext cx="3932237" cy="2473378"/>
          </a:xfrm>
        </p:spPr>
        <p:txBody>
          <a:bodyPr>
            <a:normAutofit/>
          </a:bodyPr>
          <a:lstStyle/>
          <a:p>
            <a:r>
              <a:rPr lang="es-PR" sz="2000" i="1" dirty="0"/>
              <a:t>«Y Nabucodonosor dijo: «Bendito sea el Dios de </a:t>
            </a:r>
            <a:r>
              <a:rPr lang="es-PR" sz="2000" i="1" dirty="0" err="1"/>
              <a:t>Sadrac</a:t>
            </a:r>
            <a:r>
              <a:rPr lang="es-PR" sz="2000" i="1" dirty="0"/>
              <a:t>, </a:t>
            </a:r>
            <a:r>
              <a:rPr lang="es-PR" sz="2000" i="1" dirty="0" err="1"/>
              <a:t>Mesac</a:t>
            </a:r>
            <a:r>
              <a:rPr lang="es-PR" sz="2000" i="1" dirty="0"/>
              <a:t> </a:t>
            </a:r>
            <a:r>
              <a:rPr lang="es-PR" sz="2000" i="1" dirty="0" smtClean="0"/>
              <a:t>y </a:t>
            </a:r>
            <a:r>
              <a:rPr lang="es-PR" sz="2000" i="1" dirty="0" err="1" smtClean="0"/>
              <a:t>Abed-nego</a:t>
            </a:r>
            <a:r>
              <a:rPr lang="es-PR" sz="2000" i="1" dirty="0"/>
              <a:t>, que envió su ángel y libró a sus siervos que </a:t>
            </a:r>
            <a:r>
              <a:rPr lang="es-PR" sz="2000" i="1" dirty="0" smtClean="0"/>
              <a:t>confiaron en </a:t>
            </a:r>
            <a:r>
              <a:rPr lang="es-PR" sz="2000" i="1" dirty="0"/>
              <a:t>él, los cuales no cumplieron el edicto del rey y entregaron </a:t>
            </a:r>
            <a:r>
              <a:rPr lang="es-PR" sz="2000" i="1" dirty="0" smtClean="0"/>
              <a:t>sus cuerpos </a:t>
            </a:r>
            <a:r>
              <a:rPr lang="es-PR" sz="2000" i="1" dirty="0"/>
              <a:t>antes que servir y adorar a otro dios que su Dios</a:t>
            </a:r>
            <a:r>
              <a:rPr lang="es-PR" sz="2000" i="1" dirty="0" smtClean="0"/>
              <a:t>». —</a:t>
            </a:r>
            <a:r>
              <a:rPr lang="es-PR" sz="2000" i="1" dirty="0"/>
              <a:t>Daniel 3.28</a:t>
            </a:r>
            <a:endParaRPr lang="es-PR" sz="2000" dirty="0"/>
          </a:p>
        </p:txBody>
      </p:sp>
    </p:spTree>
    <p:extLst>
      <p:ext uri="{BB962C8B-B14F-4D97-AF65-F5344CB8AC3E}">
        <p14:creationId xmlns:p14="http://schemas.microsoft.com/office/powerpoint/2010/main" val="152842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Resumen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PR" sz="2400" dirty="0"/>
              <a:t>La arrogancia no es la mejor compañera de </a:t>
            </a:r>
            <a:r>
              <a:rPr lang="es-PR" sz="2400" dirty="0" smtClean="0"/>
              <a:t>líderes políticos</a:t>
            </a:r>
            <a:r>
              <a:rPr lang="es-PR" sz="2400" dirty="0"/>
              <a:t>, sociales y religiosos, les mueve a </a:t>
            </a:r>
            <a:r>
              <a:rPr lang="es-PR" sz="2400" dirty="0" smtClean="0"/>
              <a:t>tomar decisiones </a:t>
            </a:r>
            <a:r>
              <a:rPr lang="es-PR" sz="2400" dirty="0"/>
              <a:t>imprudentes y equivocadas.</a:t>
            </a:r>
          </a:p>
          <a:p>
            <a:r>
              <a:rPr lang="es-PR" sz="2400" dirty="0" smtClean="0"/>
              <a:t>La </a:t>
            </a:r>
            <a:r>
              <a:rPr lang="es-PR" sz="2400" dirty="0"/>
              <a:t>integridad es un valor fundamental en la vida </a:t>
            </a:r>
            <a:r>
              <a:rPr lang="es-PR" sz="2400" dirty="0" smtClean="0"/>
              <a:t>y cuando </a:t>
            </a:r>
            <a:r>
              <a:rPr lang="es-PR" sz="2400" dirty="0"/>
              <a:t>las personas la ponen de manifiesto en </a:t>
            </a:r>
            <a:r>
              <a:rPr lang="es-PR" sz="2400" dirty="0" smtClean="0"/>
              <a:t>sus decisiones</a:t>
            </a:r>
            <a:r>
              <a:rPr lang="es-PR" sz="2400" dirty="0"/>
              <a:t>, la gente lo nota y las reconoce.</a:t>
            </a:r>
          </a:p>
          <a:p>
            <a:r>
              <a:rPr lang="es-PR" sz="2400" dirty="0" smtClean="0"/>
              <a:t>La </a:t>
            </a:r>
            <a:r>
              <a:rPr lang="es-PR" sz="2400" dirty="0"/>
              <a:t>gente irracional aprecia esos buenos gestos de integridad </a:t>
            </a:r>
            <a:r>
              <a:rPr lang="es-PR" sz="2400" dirty="0" smtClean="0"/>
              <a:t>y Dios </a:t>
            </a:r>
            <a:r>
              <a:rPr lang="es-PR" sz="2400" dirty="0"/>
              <a:t>respalda esas acciones nobles con su acompañamiento en </a:t>
            </a:r>
            <a:r>
              <a:rPr lang="es-PR" sz="2400" dirty="0" smtClean="0"/>
              <a:t>el momento </a:t>
            </a:r>
            <a:r>
              <a:rPr lang="es-PR" sz="2400" dirty="0"/>
              <a:t>oportuno. ¡Hasta nos envía ángeles!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307512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Oración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PR" sz="2400" i="1" dirty="0"/>
              <a:t>Dios eterno y Señor de toda esperanza. Te damos </a:t>
            </a:r>
            <a:r>
              <a:rPr lang="es-PR" sz="2400" i="1" dirty="0" smtClean="0"/>
              <a:t>muchas gracias </a:t>
            </a:r>
            <a:r>
              <a:rPr lang="es-PR" sz="2400" i="1" dirty="0"/>
              <a:t>por estar con nosotros en los momentos </a:t>
            </a:r>
            <a:r>
              <a:rPr lang="es-PR" sz="2400" i="1" dirty="0" smtClean="0"/>
              <a:t>más difíciles </a:t>
            </a:r>
            <a:r>
              <a:rPr lang="es-PR" sz="2400" i="1" dirty="0"/>
              <a:t>y complicados de la vida. Ayúdanos a ver </a:t>
            </a:r>
            <a:r>
              <a:rPr lang="es-PR" sz="2400" i="1" dirty="0" smtClean="0"/>
              <a:t>y reconocer </a:t>
            </a:r>
            <a:r>
              <a:rPr lang="es-PR" sz="2400" i="1" dirty="0"/>
              <a:t>que no caminamos solos en el fuego, sino que </a:t>
            </a:r>
            <a:r>
              <a:rPr lang="es-PR" sz="2400" i="1" dirty="0" smtClean="0"/>
              <a:t>tú mismo </a:t>
            </a:r>
            <a:r>
              <a:rPr lang="es-PR" sz="2400" i="1" dirty="0"/>
              <a:t>nos acompañas. Permítenos actuar con </a:t>
            </a:r>
            <a:r>
              <a:rPr lang="es-PR" sz="2400" i="1" dirty="0" smtClean="0"/>
              <a:t>integridad en </a:t>
            </a:r>
            <a:r>
              <a:rPr lang="es-PR" sz="2400" i="1" dirty="0"/>
              <a:t>la vida. En el nombre del Señor. Amén.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74815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Propósito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El propósito de la lección </a:t>
            </a:r>
            <a:r>
              <a:rPr lang="es-PR" sz="2400" dirty="0" smtClean="0"/>
              <a:t>de hoy </a:t>
            </a:r>
            <a:r>
              <a:rPr lang="es-PR" sz="2400" dirty="0"/>
              <a:t>es estudiar el </a:t>
            </a:r>
            <a:r>
              <a:rPr lang="es-PR" sz="2400" dirty="0" smtClean="0"/>
              <a:t>testimonio elocuente </a:t>
            </a:r>
            <a:r>
              <a:rPr lang="es-PR" sz="2400" dirty="0"/>
              <a:t>de los amigos de </a:t>
            </a:r>
            <a:r>
              <a:rPr lang="es-PR" sz="2400" dirty="0" smtClean="0"/>
              <a:t>Daniel ante </a:t>
            </a:r>
            <a:r>
              <a:rPr lang="es-PR" sz="2400" dirty="0"/>
              <a:t>una decisión descabellada </a:t>
            </a:r>
            <a:r>
              <a:rPr lang="es-PR" sz="2400" dirty="0" smtClean="0"/>
              <a:t>del rey </a:t>
            </a:r>
            <a:r>
              <a:rPr lang="es-PR" sz="2400" dirty="0"/>
              <a:t>Nabucodonosor. </a:t>
            </a:r>
            <a:r>
              <a:rPr lang="es-PR" sz="2400" dirty="0" smtClean="0"/>
              <a:t>Analizaremos las </a:t>
            </a:r>
            <a:r>
              <a:rPr lang="es-PR" sz="2400" dirty="0"/>
              <a:t>consecuencias de la </a:t>
            </a:r>
            <a:r>
              <a:rPr lang="es-PR" sz="2400" dirty="0" smtClean="0"/>
              <a:t>arrogancia humana </a:t>
            </a:r>
            <a:r>
              <a:rPr lang="es-PR" sz="2400" dirty="0"/>
              <a:t>y los resultados de </a:t>
            </a:r>
            <a:r>
              <a:rPr lang="es-PR" sz="2400" dirty="0" smtClean="0"/>
              <a:t>actuar con </a:t>
            </a:r>
            <a:r>
              <a:rPr lang="es-PR" sz="2400" dirty="0"/>
              <a:t>ira en la vida. Veremos </a:t>
            </a:r>
            <a:r>
              <a:rPr lang="es-PR" sz="2400" dirty="0" smtClean="0"/>
              <a:t>cómo las </a:t>
            </a:r>
            <a:r>
              <a:rPr lang="es-PR" sz="2400" dirty="0"/>
              <a:t>personas que profesan una </a:t>
            </a:r>
            <a:r>
              <a:rPr lang="es-PR" sz="2400" dirty="0" smtClean="0"/>
              <a:t>fe firme </a:t>
            </a:r>
            <a:r>
              <a:rPr lang="es-PR" sz="2400" dirty="0"/>
              <a:t>y decidida, pueden </a:t>
            </a:r>
            <a:r>
              <a:rPr lang="es-PR" sz="2400" dirty="0" smtClean="0"/>
              <a:t>superar las </a:t>
            </a:r>
            <a:r>
              <a:rPr lang="es-PR" sz="2400" dirty="0"/>
              <a:t>adversidades más difíciles </a:t>
            </a:r>
            <a:r>
              <a:rPr lang="es-PR" sz="2400" dirty="0" smtClean="0"/>
              <a:t>e impensables</a:t>
            </a:r>
            <a:r>
              <a:rPr lang="es-PR" sz="2400" dirty="0"/>
              <a:t>. Finalmente, </a:t>
            </a:r>
            <a:r>
              <a:rPr lang="es-PR" sz="2400" dirty="0" smtClean="0"/>
              <a:t>veremos que </a:t>
            </a:r>
            <a:r>
              <a:rPr lang="es-PR" sz="2400" dirty="0"/>
              <a:t>el buen testimonio y </a:t>
            </a:r>
            <a:r>
              <a:rPr lang="es-PR" sz="2400" dirty="0" smtClean="0"/>
              <a:t>la fidelidad </a:t>
            </a:r>
            <a:r>
              <a:rPr lang="es-PR" sz="2400" dirty="0"/>
              <a:t>es mucho más fuerte </a:t>
            </a:r>
            <a:r>
              <a:rPr lang="es-PR" sz="2400" dirty="0" smtClean="0"/>
              <a:t>que la </a:t>
            </a:r>
            <a:r>
              <a:rPr lang="es-PR" sz="2400" dirty="0"/>
              <a:t>arrogancia y la ira.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12495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Bosquejo de la lección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s-PR" sz="2400" dirty="0" smtClean="0"/>
              <a:t>Los </a:t>
            </a:r>
            <a:r>
              <a:rPr lang="es-PR" sz="2400" dirty="0"/>
              <a:t>jóvenes judíos </a:t>
            </a:r>
            <a:r>
              <a:rPr lang="es-PR" sz="2400" dirty="0" smtClean="0"/>
              <a:t>deciden no </a:t>
            </a:r>
            <a:r>
              <a:rPr lang="es-PR" sz="2400" dirty="0"/>
              <a:t>adoran la estatua </a:t>
            </a:r>
            <a:r>
              <a:rPr lang="es-PR" sz="2400" dirty="0" smtClean="0"/>
              <a:t>de Nabucodonosor</a:t>
            </a:r>
            <a:r>
              <a:rPr lang="es-PR" sz="2400" dirty="0"/>
              <a:t> </a:t>
            </a:r>
            <a:r>
              <a:rPr lang="es-PR" sz="2400" dirty="0" smtClean="0"/>
              <a:t>(</a:t>
            </a:r>
            <a:r>
              <a:rPr lang="es-PR" sz="2400" dirty="0" err="1" smtClean="0"/>
              <a:t>Dn</a:t>
            </a:r>
            <a:r>
              <a:rPr lang="es-PR" sz="2400" dirty="0" smtClean="0"/>
              <a:t> </a:t>
            </a:r>
            <a:r>
              <a:rPr lang="es-PR" sz="2400" dirty="0"/>
              <a:t>3.16-17).</a:t>
            </a:r>
          </a:p>
          <a:p>
            <a:pPr marL="514350" indent="-514350">
              <a:buFont typeface="+mj-lt"/>
              <a:buAutoNum type="romanUcPeriod"/>
            </a:pPr>
            <a:r>
              <a:rPr lang="es-PR" sz="2400" dirty="0" smtClean="0"/>
              <a:t>El </a:t>
            </a:r>
            <a:r>
              <a:rPr lang="es-PR" sz="2400" dirty="0"/>
              <a:t>rey manifestó su </a:t>
            </a:r>
            <a:r>
              <a:rPr lang="es-PR" sz="2400" dirty="0" smtClean="0"/>
              <a:t>ira contra </a:t>
            </a:r>
            <a:r>
              <a:rPr lang="es-PR" sz="2400" dirty="0"/>
              <a:t>los amigos de </a:t>
            </a:r>
            <a:r>
              <a:rPr lang="es-PR" sz="2400" dirty="0" smtClean="0"/>
              <a:t>Daniel (vv</a:t>
            </a:r>
            <a:r>
              <a:rPr lang="es-PR" sz="2400" dirty="0"/>
              <a:t>. 19-23).</a:t>
            </a:r>
          </a:p>
          <a:p>
            <a:pPr marL="514350" indent="-514350">
              <a:buFont typeface="+mj-lt"/>
              <a:buAutoNum type="romanUcPeriod"/>
            </a:pPr>
            <a:r>
              <a:rPr lang="es-PR" sz="2400" dirty="0" smtClean="0"/>
              <a:t>El </a:t>
            </a:r>
            <a:r>
              <a:rPr lang="es-PR" sz="2400" dirty="0"/>
              <a:t>rey reconoce el </a:t>
            </a:r>
            <a:r>
              <a:rPr lang="es-PR" sz="2400" dirty="0" smtClean="0"/>
              <a:t>poder del </a:t>
            </a:r>
            <a:r>
              <a:rPr lang="es-PR" sz="2400" dirty="0"/>
              <a:t>Dios de Israel (vv. 26-28).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93935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Vocabulario bíblico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b="1" dirty="0"/>
              <a:t>«CAMBIÓ EL ASPECTO DE </a:t>
            </a:r>
            <a:r>
              <a:rPr lang="es-PR" sz="2400" b="1" dirty="0" smtClean="0"/>
              <a:t>SU ROSTRO</a:t>
            </a:r>
            <a:r>
              <a:rPr lang="es-PR" sz="2400" b="1" dirty="0"/>
              <a:t>»: </a:t>
            </a:r>
            <a:r>
              <a:rPr lang="es-PR" sz="2400" dirty="0"/>
              <a:t>Es una </a:t>
            </a:r>
            <a:r>
              <a:rPr lang="es-PR" sz="2400" dirty="0" smtClean="0"/>
              <a:t>frase</a:t>
            </a:r>
            <a:r>
              <a:rPr lang="es-PR" sz="2400" dirty="0"/>
              <a:t> </a:t>
            </a:r>
            <a:r>
              <a:rPr lang="pt-BR" sz="2400" dirty="0" smtClean="0"/>
              <a:t>idiomática </a:t>
            </a:r>
            <a:r>
              <a:rPr lang="pt-BR" sz="2400" dirty="0"/>
              <a:t>hebrea, </a:t>
            </a:r>
            <a:r>
              <a:rPr lang="pt-BR" sz="2400" dirty="0" smtClean="0"/>
              <a:t>para </a:t>
            </a:r>
            <a:r>
              <a:rPr lang="es-PR" sz="2400" dirty="0" smtClean="0"/>
              <a:t>decir </a:t>
            </a:r>
            <a:r>
              <a:rPr lang="es-PR" sz="2400" dirty="0"/>
              <a:t>que se está </a:t>
            </a:r>
            <a:r>
              <a:rPr lang="es-PR" sz="2400" dirty="0" smtClean="0"/>
              <a:t>furioso. En </a:t>
            </a:r>
            <a:r>
              <a:rPr lang="es-PR" sz="2400" dirty="0"/>
              <a:t>la lección de hoy, su </a:t>
            </a:r>
            <a:r>
              <a:rPr lang="es-PR" sz="2400" dirty="0" smtClean="0"/>
              <a:t>ira se </a:t>
            </a:r>
            <a:r>
              <a:rPr lang="es-PR" sz="2400" dirty="0"/>
              <a:t>orientó hacia los </a:t>
            </a:r>
            <a:r>
              <a:rPr lang="es-PR" sz="2400" dirty="0" smtClean="0"/>
              <a:t>amigos de </a:t>
            </a:r>
            <a:r>
              <a:rPr lang="es-PR" sz="2400" dirty="0"/>
              <a:t>Daniel, a </a:t>
            </a:r>
            <a:r>
              <a:rPr lang="es-PR" sz="2400" dirty="0" smtClean="0"/>
              <a:t>quienes mandó a </a:t>
            </a:r>
            <a:r>
              <a:rPr lang="es-PR" sz="2400" dirty="0"/>
              <a:t>matar.</a:t>
            </a:r>
          </a:p>
          <a:p>
            <a:pPr marL="0" indent="0">
              <a:buNone/>
            </a:pPr>
            <a:r>
              <a:rPr lang="es-PR" sz="2400" b="1" dirty="0"/>
              <a:t>«HORNO DE </a:t>
            </a:r>
            <a:r>
              <a:rPr lang="es-PR" sz="2400" b="1" dirty="0" smtClean="0"/>
              <a:t>FUEGO</a:t>
            </a:r>
            <a:r>
              <a:rPr lang="es-PR" sz="2400" b="1" dirty="0"/>
              <a:t>»: </a:t>
            </a:r>
            <a:r>
              <a:rPr lang="es-PR" sz="2400" dirty="0" smtClean="0"/>
              <a:t>Una manera </a:t>
            </a:r>
            <a:r>
              <a:rPr lang="es-PR" sz="2400" dirty="0"/>
              <a:t>de ejecutar a </a:t>
            </a:r>
            <a:r>
              <a:rPr lang="es-PR" sz="2400" dirty="0" smtClean="0"/>
              <a:t>las personas </a:t>
            </a:r>
            <a:r>
              <a:rPr lang="es-PR" sz="2400" dirty="0"/>
              <a:t>en la </a:t>
            </a:r>
            <a:r>
              <a:rPr lang="es-PR" sz="2400" dirty="0" smtClean="0"/>
              <a:t>antigüedad era </a:t>
            </a:r>
            <a:r>
              <a:rPr lang="es-PR" sz="2400" dirty="0"/>
              <a:t>quemándolos vivos. </a:t>
            </a:r>
            <a:r>
              <a:rPr lang="es-PR" sz="2400" dirty="0" smtClean="0"/>
              <a:t>Era una </a:t>
            </a:r>
            <a:r>
              <a:rPr lang="es-PR" sz="2400" dirty="0"/>
              <a:t>forma </a:t>
            </a:r>
            <a:r>
              <a:rPr lang="es-PR" sz="2400" dirty="0" smtClean="0"/>
              <a:t>particularmente</a:t>
            </a:r>
            <a:r>
              <a:rPr lang="es-PR" sz="2400" dirty="0"/>
              <a:t> </a:t>
            </a:r>
            <a:r>
              <a:rPr lang="es-PR" sz="2400" dirty="0" smtClean="0"/>
              <a:t>violenta</a:t>
            </a:r>
            <a:r>
              <a:rPr lang="es-PR" sz="2400" dirty="0"/>
              <a:t>, para que </a:t>
            </a:r>
            <a:r>
              <a:rPr lang="es-PR" sz="2400" dirty="0" smtClean="0"/>
              <a:t>sirviera de escarmiento </a:t>
            </a:r>
            <a:r>
              <a:rPr lang="es-PR" sz="2400" dirty="0"/>
              <a:t>a </a:t>
            </a:r>
            <a:r>
              <a:rPr lang="es-PR" sz="2400" dirty="0" smtClean="0"/>
              <a:t>la comunidad</a:t>
            </a:r>
            <a:r>
              <a:rPr lang="es-PR" sz="2400" dirty="0"/>
              <a:t>.</a:t>
            </a:r>
          </a:p>
          <a:p>
            <a:pPr marL="0" indent="0">
              <a:buNone/>
            </a:pPr>
            <a:r>
              <a:rPr lang="es-PR" sz="2400" b="1" dirty="0"/>
              <a:t>«CALENTAR EL HORNO </a:t>
            </a:r>
            <a:r>
              <a:rPr lang="es-PR" sz="2400" b="1" dirty="0" smtClean="0"/>
              <a:t>SIETE VECES </a:t>
            </a:r>
            <a:r>
              <a:rPr lang="es-PR" sz="2400" b="1" dirty="0"/>
              <a:t>MÁS»: </a:t>
            </a:r>
            <a:r>
              <a:rPr lang="es-PR" sz="2400" dirty="0"/>
              <a:t>Con esa </a:t>
            </a:r>
            <a:r>
              <a:rPr lang="es-PR" sz="2400" dirty="0" smtClean="0"/>
              <a:t>frase el </a:t>
            </a:r>
            <a:r>
              <a:rPr lang="es-PR" sz="2400" dirty="0"/>
              <a:t>texto bíblico indica </a:t>
            </a:r>
            <a:r>
              <a:rPr lang="es-PR" sz="2400" dirty="0" smtClean="0"/>
              <a:t>que el </a:t>
            </a:r>
            <a:r>
              <a:rPr lang="es-PR" sz="2400" dirty="0"/>
              <a:t>fuego estaba en su </a:t>
            </a:r>
            <a:r>
              <a:rPr lang="es-PR" sz="2400" dirty="0" smtClean="0"/>
              <a:t>punto óptimo </a:t>
            </a:r>
            <a:r>
              <a:rPr lang="es-PR" sz="2400" dirty="0"/>
              <a:t>de calor. No </a:t>
            </a:r>
            <a:r>
              <a:rPr lang="es-PR" sz="2400" dirty="0" smtClean="0"/>
              <a:t>había escapatoria para los jóvenes </a:t>
            </a:r>
            <a:r>
              <a:rPr lang="es-PR" sz="2400" dirty="0"/>
              <a:t>judíos, pero </a:t>
            </a:r>
            <a:r>
              <a:rPr lang="es-PR" sz="2400" dirty="0" smtClean="0"/>
              <a:t>Dios </a:t>
            </a:r>
            <a:r>
              <a:rPr lang="pt-BR" sz="2400" dirty="0" smtClean="0"/>
              <a:t>envió </a:t>
            </a:r>
            <a:r>
              <a:rPr lang="pt-BR" sz="2400" dirty="0"/>
              <a:t>a </a:t>
            </a:r>
            <a:r>
              <a:rPr lang="pt-BR" sz="2400" dirty="0" smtClean="0"/>
              <a:t>su </a:t>
            </a:r>
            <a:r>
              <a:rPr lang="pt-BR" sz="2400" dirty="0"/>
              <a:t>ángel </a:t>
            </a:r>
            <a:r>
              <a:rPr lang="pt-BR" sz="2400" dirty="0" smtClean="0"/>
              <a:t>para</a:t>
            </a:r>
            <a:r>
              <a:rPr lang="pt-BR" sz="2400" dirty="0"/>
              <a:t> </a:t>
            </a:r>
            <a:r>
              <a:rPr lang="es-PR" sz="2400" dirty="0" smtClean="0"/>
              <a:t>librarlos</a:t>
            </a:r>
            <a:r>
              <a:rPr lang="es-PR" sz="2400" dirty="0"/>
              <a:t>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378692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Daniel 3.19-20</a:t>
            </a:r>
            <a:endParaRPr lang="es-P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dirty="0" smtClean="0"/>
              <a:t>RVR</a:t>
            </a:r>
            <a:endParaRPr lang="es-P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19 Entonces Nabucodonosor </a:t>
            </a:r>
            <a:r>
              <a:rPr lang="es-PR" sz="2400" dirty="0" smtClean="0"/>
              <a:t>se llenó </a:t>
            </a:r>
            <a:r>
              <a:rPr lang="es-PR" sz="2400" dirty="0"/>
              <a:t>de ira, cambió el </a:t>
            </a:r>
            <a:r>
              <a:rPr lang="es-PR" sz="2400" dirty="0" smtClean="0"/>
              <a:t>aspecto de </a:t>
            </a:r>
            <a:r>
              <a:rPr lang="es-PR" sz="2400" dirty="0"/>
              <a:t>su rostro contra </a:t>
            </a:r>
            <a:r>
              <a:rPr lang="es-PR" sz="2400" dirty="0" err="1" smtClean="0"/>
              <a:t>Sadrac</a:t>
            </a:r>
            <a:r>
              <a:rPr lang="es-PR" sz="2400" dirty="0" smtClean="0"/>
              <a:t>, </a:t>
            </a:r>
            <a:r>
              <a:rPr lang="es-PR" sz="2400" dirty="0" err="1" smtClean="0"/>
              <a:t>Mesac</a:t>
            </a:r>
            <a:r>
              <a:rPr lang="es-PR" sz="2400" dirty="0" smtClean="0"/>
              <a:t> </a:t>
            </a:r>
            <a:r>
              <a:rPr lang="es-PR" sz="2400" dirty="0"/>
              <a:t>y </a:t>
            </a:r>
            <a:r>
              <a:rPr lang="es-PR" sz="2400" dirty="0" err="1"/>
              <a:t>Abed-nego</a:t>
            </a:r>
            <a:r>
              <a:rPr lang="es-PR" sz="2400" dirty="0"/>
              <a:t> y </a:t>
            </a:r>
            <a:r>
              <a:rPr lang="es-PR" sz="2400" dirty="0" smtClean="0"/>
              <a:t>ordenó que </a:t>
            </a:r>
            <a:r>
              <a:rPr lang="es-PR" sz="2400" dirty="0"/>
              <a:t>el horno se calentara </a:t>
            </a:r>
            <a:r>
              <a:rPr lang="es-PR" sz="2400" dirty="0" smtClean="0"/>
              <a:t>siete veces </a:t>
            </a:r>
            <a:r>
              <a:rPr lang="es-PR" sz="2400" dirty="0"/>
              <a:t>más de lo acostumbrado.</a:t>
            </a:r>
          </a:p>
          <a:p>
            <a:pPr marL="0" indent="0">
              <a:buNone/>
            </a:pPr>
            <a:r>
              <a:rPr lang="es-PR" sz="2400" dirty="0"/>
              <a:t>20 Y ordenó a hombres </a:t>
            </a:r>
            <a:r>
              <a:rPr lang="es-PR" sz="2400" dirty="0" smtClean="0"/>
              <a:t>muy vigorosos </a:t>
            </a:r>
            <a:r>
              <a:rPr lang="es-PR" sz="2400" dirty="0"/>
              <a:t>que tenía en su </a:t>
            </a:r>
            <a:r>
              <a:rPr lang="es-PR" sz="2400" dirty="0" smtClean="0"/>
              <a:t>ejército, </a:t>
            </a:r>
            <a:r>
              <a:rPr lang="pt-BR" sz="2400" dirty="0" smtClean="0"/>
              <a:t>que </a:t>
            </a:r>
            <a:r>
              <a:rPr lang="pt-BR" sz="2400" dirty="0"/>
              <a:t>ataran a Sadrac, </a:t>
            </a:r>
            <a:r>
              <a:rPr lang="pt-BR" sz="2400" dirty="0" smtClean="0"/>
              <a:t>Mesac </a:t>
            </a:r>
            <a:r>
              <a:rPr lang="es-PR" sz="2400" dirty="0" smtClean="0"/>
              <a:t>y </a:t>
            </a:r>
            <a:r>
              <a:rPr lang="es-PR" sz="2400" dirty="0" err="1"/>
              <a:t>Abed-nego</a:t>
            </a:r>
            <a:r>
              <a:rPr lang="es-PR" sz="2400" dirty="0"/>
              <a:t>, para echarlos </a:t>
            </a:r>
            <a:r>
              <a:rPr lang="es-PR" sz="2400" dirty="0" smtClean="0"/>
              <a:t>en el </a:t>
            </a:r>
            <a:r>
              <a:rPr lang="es-PR" sz="2400" dirty="0"/>
              <a:t>horno de fuego ardiente.</a:t>
            </a:r>
            <a:endParaRPr lang="es-PR" sz="2400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PR" dirty="0" smtClean="0"/>
              <a:t>VP</a:t>
            </a:r>
            <a:endParaRPr lang="es-P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19 Al oír Nabucodonosor </a:t>
            </a:r>
            <a:r>
              <a:rPr lang="es-PR" sz="2400" dirty="0" smtClean="0"/>
              <a:t>estas palabras</a:t>
            </a:r>
            <a:r>
              <a:rPr lang="es-PR" sz="2400" dirty="0"/>
              <a:t>, la cara se le puso </a:t>
            </a:r>
            <a:r>
              <a:rPr lang="es-PR" sz="2400" dirty="0" smtClean="0"/>
              <a:t>roja de </a:t>
            </a:r>
            <a:r>
              <a:rPr lang="es-PR" sz="2400" dirty="0"/>
              <a:t>rabia contra los tres </a:t>
            </a:r>
            <a:r>
              <a:rPr lang="es-PR" sz="2400" dirty="0" smtClean="0"/>
              <a:t>jóvenes. Entonces </a:t>
            </a:r>
            <a:r>
              <a:rPr lang="es-PR" sz="2400" dirty="0"/>
              <a:t>ordenó que se </a:t>
            </a:r>
            <a:r>
              <a:rPr lang="es-PR" sz="2400" dirty="0" smtClean="0"/>
              <a:t>calentara el </a:t>
            </a:r>
            <a:r>
              <a:rPr lang="es-PR" sz="2400" dirty="0"/>
              <a:t>horno siete veces más </a:t>
            </a:r>
            <a:r>
              <a:rPr lang="es-PR" sz="2400" dirty="0" smtClean="0"/>
              <a:t>de lo </a:t>
            </a:r>
            <a:r>
              <a:rPr lang="es-PR" sz="2400" dirty="0"/>
              <a:t>acostumbrado;</a:t>
            </a:r>
          </a:p>
          <a:p>
            <a:pPr marL="0" indent="0">
              <a:buNone/>
            </a:pPr>
            <a:r>
              <a:rPr lang="es-PR" sz="2400" dirty="0"/>
              <a:t>20 luego mandó que algunos </a:t>
            </a:r>
            <a:r>
              <a:rPr lang="es-PR" sz="2400" dirty="0" smtClean="0"/>
              <a:t>de los </a:t>
            </a:r>
            <a:r>
              <a:rPr lang="es-PR" sz="2400" dirty="0"/>
              <a:t>soldados más fuertes de </a:t>
            </a:r>
            <a:r>
              <a:rPr lang="es-PR" sz="2400" dirty="0" smtClean="0"/>
              <a:t>su ejército </a:t>
            </a:r>
            <a:r>
              <a:rPr lang="es-PR" sz="2400" dirty="0"/>
              <a:t>ataran a </a:t>
            </a:r>
            <a:r>
              <a:rPr lang="es-PR" sz="2400" dirty="0" err="1"/>
              <a:t>Sadrac</a:t>
            </a:r>
            <a:r>
              <a:rPr lang="es-PR" sz="2400" dirty="0"/>
              <a:t>, </a:t>
            </a:r>
            <a:r>
              <a:rPr lang="es-PR" sz="2400" dirty="0" err="1" smtClean="0"/>
              <a:t>Mesac</a:t>
            </a:r>
            <a:r>
              <a:rPr lang="es-PR" sz="2400" dirty="0"/>
              <a:t> </a:t>
            </a:r>
            <a:r>
              <a:rPr lang="es-PR" sz="2400" dirty="0" smtClean="0"/>
              <a:t>y </a:t>
            </a:r>
            <a:r>
              <a:rPr lang="es-PR" sz="2400" dirty="0" err="1"/>
              <a:t>Abed</a:t>
            </a:r>
            <a:r>
              <a:rPr lang="es-PR" sz="2400" dirty="0"/>
              <a:t>-negó, y que los </a:t>
            </a:r>
            <a:r>
              <a:rPr lang="es-PR" sz="2400" dirty="0" smtClean="0"/>
              <a:t>arrojaran a </a:t>
            </a:r>
            <a:r>
              <a:rPr lang="es-PR" sz="2400" dirty="0"/>
              <a:t>las llamas del horno.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391060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Daniel 3.21-22</a:t>
            </a:r>
            <a:endParaRPr lang="es-P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dirty="0" smtClean="0"/>
              <a:t>RVR</a:t>
            </a:r>
            <a:endParaRPr lang="es-P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21 Así pues, estos hombres </a:t>
            </a:r>
            <a:r>
              <a:rPr lang="es-PR" sz="2400" dirty="0" smtClean="0"/>
              <a:t>fueron atados </a:t>
            </a:r>
            <a:r>
              <a:rPr lang="es-PR" sz="2400" dirty="0"/>
              <a:t>con sus mantos, </a:t>
            </a:r>
            <a:r>
              <a:rPr lang="es-PR" sz="2400" dirty="0" smtClean="0"/>
              <a:t>sus calzados</a:t>
            </a:r>
            <a:r>
              <a:rPr lang="es-PR" sz="2400" dirty="0"/>
              <a:t>, sus turbantes y </a:t>
            </a:r>
            <a:r>
              <a:rPr lang="es-PR" sz="2400" dirty="0" smtClean="0"/>
              <a:t>sus vestidos</a:t>
            </a:r>
            <a:r>
              <a:rPr lang="es-PR" sz="2400" dirty="0"/>
              <a:t>, y fueron echados </a:t>
            </a:r>
            <a:r>
              <a:rPr lang="es-PR" sz="2400" dirty="0" smtClean="0"/>
              <a:t>dentro del </a:t>
            </a:r>
            <a:r>
              <a:rPr lang="es-PR" sz="2400" dirty="0"/>
              <a:t>horno de fuego ardiente.</a:t>
            </a:r>
          </a:p>
          <a:p>
            <a:pPr marL="0" indent="0">
              <a:buNone/>
            </a:pPr>
            <a:r>
              <a:rPr lang="es-PR" sz="2400" dirty="0"/>
              <a:t>22 Y como la orden del rey </a:t>
            </a:r>
            <a:r>
              <a:rPr lang="es-PR" sz="2400" dirty="0" smtClean="0"/>
              <a:t>era apremiante</a:t>
            </a:r>
            <a:r>
              <a:rPr lang="es-PR" sz="2400" dirty="0"/>
              <a:t>, y habían </a:t>
            </a:r>
            <a:r>
              <a:rPr lang="es-PR" sz="2400" dirty="0" smtClean="0"/>
              <a:t>calentado mucho </a:t>
            </a:r>
            <a:r>
              <a:rPr lang="es-PR" sz="2400" dirty="0"/>
              <a:t>el horno, la llama </a:t>
            </a:r>
            <a:r>
              <a:rPr lang="es-PR" sz="2400" dirty="0" smtClean="0"/>
              <a:t>del fuego </a:t>
            </a:r>
            <a:r>
              <a:rPr lang="es-PR" sz="2400" dirty="0"/>
              <a:t>mató a aquellos </a:t>
            </a:r>
            <a:r>
              <a:rPr lang="es-PR" sz="2400" dirty="0" smtClean="0"/>
              <a:t>que </a:t>
            </a:r>
            <a:r>
              <a:rPr lang="es-PR" sz="2400" dirty="0"/>
              <a:t>habían alzado a </a:t>
            </a:r>
            <a:r>
              <a:rPr lang="es-PR" sz="2400" dirty="0" err="1"/>
              <a:t>Sadrac</a:t>
            </a:r>
            <a:r>
              <a:rPr lang="es-PR" sz="2400" dirty="0"/>
              <a:t>, </a:t>
            </a:r>
            <a:r>
              <a:rPr lang="es-PR" sz="2400" dirty="0" err="1"/>
              <a:t>Mesac</a:t>
            </a:r>
            <a:r>
              <a:rPr lang="es-PR" sz="2400" dirty="0"/>
              <a:t> </a:t>
            </a:r>
            <a:r>
              <a:rPr lang="es-PR" sz="2400" dirty="0" smtClean="0"/>
              <a:t>y </a:t>
            </a:r>
            <a:r>
              <a:rPr lang="es-PR" sz="2400" dirty="0" err="1" smtClean="0"/>
              <a:t>Abed-nego</a:t>
            </a:r>
            <a:r>
              <a:rPr lang="es-PR" sz="2400" dirty="0"/>
              <a:t>.</a:t>
            </a:r>
            <a:endParaRPr lang="es-PR" sz="2400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PR" dirty="0" smtClean="0"/>
              <a:t>VP</a:t>
            </a:r>
            <a:endParaRPr lang="es-P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21 Los tres jóvenes, </a:t>
            </a:r>
            <a:r>
              <a:rPr lang="es-PR" sz="2400" dirty="0" smtClean="0"/>
              <a:t>vestidos todavía </a:t>
            </a:r>
            <a:r>
              <a:rPr lang="es-PR" sz="2400" dirty="0"/>
              <a:t>con la misma ropa </a:t>
            </a:r>
            <a:r>
              <a:rPr lang="es-PR" sz="2400" dirty="0" smtClean="0"/>
              <a:t>de los </a:t>
            </a:r>
            <a:r>
              <a:rPr lang="es-PR" sz="2400" dirty="0"/>
              <a:t>altos cargos que </a:t>
            </a:r>
            <a:r>
              <a:rPr lang="es-PR" sz="2400" dirty="0" smtClean="0"/>
              <a:t>ocupaban, fueron </a:t>
            </a:r>
            <a:r>
              <a:rPr lang="es-PR" sz="2400" dirty="0"/>
              <a:t>atados y arrojados </a:t>
            </a:r>
            <a:r>
              <a:rPr lang="es-PR" sz="2400" dirty="0" smtClean="0"/>
              <a:t>al horno </a:t>
            </a:r>
            <a:r>
              <a:rPr lang="es-PR" sz="2400" dirty="0"/>
              <a:t>ardiente.</a:t>
            </a:r>
          </a:p>
          <a:p>
            <a:pPr marL="0" indent="0">
              <a:buNone/>
            </a:pPr>
            <a:r>
              <a:rPr lang="es-PR" sz="2400" dirty="0"/>
              <a:t>22 Y como el rey había </a:t>
            </a:r>
            <a:r>
              <a:rPr lang="es-PR" sz="2400" dirty="0" smtClean="0"/>
              <a:t>mandado que </a:t>
            </a:r>
            <a:r>
              <a:rPr lang="es-PR" sz="2400" dirty="0"/>
              <a:t>su orden se cumpliera </a:t>
            </a:r>
            <a:r>
              <a:rPr lang="es-PR" sz="2400" dirty="0" smtClean="0"/>
              <a:t>al instante</a:t>
            </a:r>
            <a:r>
              <a:rPr lang="es-PR" sz="2400" dirty="0"/>
              <a:t>, y el horno estaba </a:t>
            </a:r>
            <a:r>
              <a:rPr lang="es-PR" sz="2400" dirty="0" smtClean="0"/>
              <a:t>muy encendido</a:t>
            </a:r>
            <a:r>
              <a:rPr lang="es-PR" sz="2400" dirty="0"/>
              <a:t>, las llamas </a:t>
            </a:r>
            <a:r>
              <a:rPr lang="es-PR" sz="2400" dirty="0" smtClean="0"/>
              <a:t>alcan</a:t>
            </a:r>
            <a:r>
              <a:rPr lang="es-PR" sz="2400" dirty="0"/>
              <a:t>zaron y mataron a los </a:t>
            </a:r>
            <a:r>
              <a:rPr lang="es-PR" sz="2400" dirty="0" smtClean="0"/>
              <a:t>soldados que </a:t>
            </a:r>
            <a:r>
              <a:rPr lang="es-PR" sz="2400" dirty="0"/>
              <a:t>habían arrojado en él a </a:t>
            </a:r>
            <a:r>
              <a:rPr lang="es-PR" sz="2400" dirty="0" smtClean="0"/>
              <a:t>los tres </a:t>
            </a:r>
            <a:r>
              <a:rPr lang="es-PR" sz="2400" dirty="0"/>
              <a:t>jóvenes,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97995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Daniel 3.23, 26</a:t>
            </a:r>
            <a:endParaRPr lang="es-P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dirty="0" smtClean="0"/>
              <a:t>RVR</a:t>
            </a:r>
            <a:endParaRPr lang="es-P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23 Estos tres hombres, </a:t>
            </a:r>
            <a:r>
              <a:rPr lang="es-PR" sz="2400" dirty="0" err="1" smtClean="0"/>
              <a:t>Sadrac</a:t>
            </a:r>
            <a:r>
              <a:rPr lang="es-PR" sz="2400" dirty="0" smtClean="0"/>
              <a:t>, </a:t>
            </a:r>
            <a:r>
              <a:rPr lang="es-PR" sz="2400" dirty="0" err="1" smtClean="0"/>
              <a:t>Mesac</a:t>
            </a:r>
            <a:r>
              <a:rPr lang="es-PR" sz="2400" dirty="0" smtClean="0"/>
              <a:t> </a:t>
            </a:r>
            <a:r>
              <a:rPr lang="es-PR" sz="2400" dirty="0"/>
              <a:t>y </a:t>
            </a:r>
            <a:r>
              <a:rPr lang="es-PR" sz="2400" dirty="0" err="1"/>
              <a:t>Abed-nego</a:t>
            </a:r>
            <a:r>
              <a:rPr lang="es-PR" sz="2400" dirty="0"/>
              <a:t>, </a:t>
            </a:r>
            <a:r>
              <a:rPr lang="es-PR" sz="2400" dirty="0" smtClean="0"/>
              <a:t>cayeron atados </a:t>
            </a:r>
            <a:r>
              <a:rPr lang="es-PR" sz="2400" dirty="0"/>
              <a:t>dentro del horno </a:t>
            </a:r>
            <a:r>
              <a:rPr lang="es-PR" sz="2400" dirty="0" smtClean="0"/>
              <a:t>de fuego </a:t>
            </a:r>
            <a:r>
              <a:rPr lang="es-PR" sz="2400" dirty="0"/>
              <a:t>ardiente.</a:t>
            </a:r>
          </a:p>
          <a:p>
            <a:pPr marL="0" indent="0">
              <a:buNone/>
            </a:pPr>
            <a:r>
              <a:rPr lang="es-PR" sz="2400" dirty="0"/>
              <a:t>26 Entonces Nabucodonosor </a:t>
            </a:r>
            <a:r>
              <a:rPr lang="es-PR" sz="2400" dirty="0" smtClean="0"/>
              <a:t>se acercó </a:t>
            </a:r>
            <a:r>
              <a:rPr lang="es-PR" sz="2400" dirty="0"/>
              <a:t>a la puerta del horno </a:t>
            </a:r>
            <a:r>
              <a:rPr lang="es-PR" sz="2400" dirty="0" smtClean="0"/>
              <a:t>de fuego </a:t>
            </a:r>
            <a:r>
              <a:rPr lang="es-PR" sz="2400" dirty="0"/>
              <a:t>ardiente, y dijo: —</a:t>
            </a:r>
            <a:r>
              <a:rPr lang="es-PR" sz="2400" dirty="0" err="1" smtClean="0"/>
              <a:t>Sadrac</a:t>
            </a:r>
            <a:r>
              <a:rPr lang="es-PR" sz="2400" dirty="0" smtClean="0"/>
              <a:t>, </a:t>
            </a:r>
            <a:r>
              <a:rPr lang="es-PR" sz="2400" dirty="0" err="1" smtClean="0"/>
              <a:t>Mesac</a:t>
            </a:r>
            <a:r>
              <a:rPr lang="es-PR" sz="2400" dirty="0" smtClean="0"/>
              <a:t> </a:t>
            </a:r>
            <a:r>
              <a:rPr lang="es-PR" sz="2400" dirty="0"/>
              <a:t>y </a:t>
            </a:r>
            <a:r>
              <a:rPr lang="es-PR" sz="2400" dirty="0" err="1"/>
              <a:t>Abed-nego</a:t>
            </a:r>
            <a:r>
              <a:rPr lang="es-PR" sz="2400" dirty="0"/>
              <a:t>, siervos </a:t>
            </a:r>
            <a:r>
              <a:rPr lang="es-PR" sz="2400" dirty="0" smtClean="0"/>
              <a:t>del Dios </a:t>
            </a:r>
            <a:r>
              <a:rPr lang="es-PR" sz="2400" dirty="0"/>
              <a:t>Altísimo, salid y </a:t>
            </a:r>
            <a:r>
              <a:rPr lang="es-PR" sz="2400" dirty="0" smtClean="0"/>
              <a:t>venid. </a:t>
            </a:r>
            <a:r>
              <a:rPr lang="es-PR" sz="2400" dirty="0" err="1" smtClean="0"/>
              <a:t>Sadrac</a:t>
            </a:r>
            <a:r>
              <a:rPr lang="es-PR" sz="2400" dirty="0"/>
              <a:t>, </a:t>
            </a:r>
            <a:r>
              <a:rPr lang="es-PR" sz="2400" dirty="0" err="1"/>
              <a:t>Mesac</a:t>
            </a:r>
            <a:r>
              <a:rPr lang="es-PR" sz="2400" dirty="0"/>
              <a:t> y </a:t>
            </a:r>
            <a:r>
              <a:rPr lang="es-PR" sz="2400" dirty="0" err="1" smtClean="0"/>
              <a:t>Abed</a:t>
            </a:r>
            <a:r>
              <a:rPr lang="es-PR" sz="2400" dirty="0" smtClean="0"/>
              <a:t>-negó salieron </a:t>
            </a:r>
            <a:r>
              <a:rPr lang="es-PR" sz="2400" dirty="0"/>
              <a:t>de en medio del fuego.</a:t>
            </a:r>
            <a:endParaRPr lang="es-PR" sz="2400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PR" dirty="0" smtClean="0"/>
              <a:t>VP</a:t>
            </a:r>
            <a:endParaRPr lang="es-P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23 los cuales cayeron </a:t>
            </a:r>
            <a:r>
              <a:rPr lang="es-PR" sz="2400" dirty="0" smtClean="0"/>
              <a:t>atados dentro </a:t>
            </a:r>
            <a:r>
              <a:rPr lang="es-PR" sz="2400" dirty="0"/>
              <a:t>del horno.</a:t>
            </a:r>
          </a:p>
          <a:p>
            <a:pPr marL="0" indent="0">
              <a:buNone/>
            </a:pPr>
            <a:r>
              <a:rPr lang="es-PR" sz="2400" dirty="0"/>
              <a:t>26 Y diciendo esto, </a:t>
            </a:r>
            <a:r>
              <a:rPr lang="es-PR" sz="2400" dirty="0" smtClean="0"/>
              <a:t>Nabucodonosor </a:t>
            </a:r>
            <a:r>
              <a:rPr lang="es-PR" sz="2400" dirty="0"/>
              <a:t>se acercó a la boca </a:t>
            </a:r>
            <a:r>
              <a:rPr lang="es-PR" sz="2400" dirty="0" smtClean="0"/>
              <a:t>del horno </a:t>
            </a:r>
            <a:r>
              <a:rPr lang="es-PR" sz="2400" dirty="0"/>
              <a:t>y gritó: —¡</a:t>
            </a:r>
            <a:r>
              <a:rPr lang="es-PR" sz="2400" dirty="0" err="1"/>
              <a:t>Sadrac</a:t>
            </a:r>
            <a:r>
              <a:rPr lang="es-PR" sz="2400" dirty="0"/>
              <a:t>, </a:t>
            </a:r>
            <a:r>
              <a:rPr lang="es-PR" sz="2400" dirty="0" err="1" smtClean="0"/>
              <a:t>Mesac</a:t>
            </a:r>
            <a:r>
              <a:rPr lang="es-PR" sz="2400" dirty="0"/>
              <a:t> </a:t>
            </a:r>
            <a:r>
              <a:rPr lang="es-PR" sz="2400" dirty="0" smtClean="0"/>
              <a:t>y </a:t>
            </a:r>
            <a:r>
              <a:rPr lang="es-PR" sz="2400" dirty="0" err="1"/>
              <a:t>Abed</a:t>
            </a:r>
            <a:r>
              <a:rPr lang="es-PR" sz="2400" dirty="0"/>
              <a:t>-negó, siervos del </a:t>
            </a:r>
            <a:r>
              <a:rPr lang="es-PR" sz="2400" dirty="0" smtClean="0"/>
              <a:t>Dios altísimo</a:t>
            </a:r>
            <a:r>
              <a:rPr lang="es-PR" sz="2400" dirty="0"/>
              <a:t>, salgan y vengan </a:t>
            </a:r>
            <a:r>
              <a:rPr lang="es-PR" sz="2400" dirty="0" smtClean="0"/>
              <a:t>aquí! Los </a:t>
            </a:r>
            <a:r>
              <a:rPr lang="es-PR" sz="2400" dirty="0"/>
              <a:t>tres salieron de entre </a:t>
            </a:r>
            <a:r>
              <a:rPr lang="es-PR" sz="2400" dirty="0" smtClean="0"/>
              <a:t>las llamas</a:t>
            </a:r>
            <a:r>
              <a:rPr lang="es-PR" sz="2400" dirty="0"/>
              <a:t>,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101397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Daniel 3.27</a:t>
            </a:r>
            <a:endParaRPr lang="es-P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dirty="0" smtClean="0"/>
              <a:t>RVR</a:t>
            </a:r>
            <a:endParaRPr lang="es-P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27 Y se juntaron los sátrapas, </a:t>
            </a:r>
            <a:r>
              <a:rPr lang="es-PR" sz="2400" dirty="0" smtClean="0"/>
              <a:t>los gobernadores</a:t>
            </a:r>
            <a:r>
              <a:rPr lang="es-PR" sz="2400" dirty="0"/>
              <a:t>, los capitanes </a:t>
            </a:r>
            <a:r>
              <a:rPr lang="es-PR" sz="2400" dirty="0" smtClean="0"/>
              <a:t>y los </a:t>
            </a:r>
            <a:r>
              <a:rPr lang="es-PR" sz="2400" dirty="0"/>
              <a:t>consejeros del rey para </a:t>
            </a:r>
            <a:r>
              <a:rPr lang="es-PR" sz="2400" dirty="0" smtClean="0"/>
              <a:t>mirar a </a:t>
            </a:r>
            <a:r>
              <a:rPr lang="es-PR" sz="2400" dirty="0"/>
              <a:t>estos hombres, cómo el </a:t>
            </a:r>
            <a:r>
              <a:rPr lang="es-PR" sz="2400" dirty="0" smtClean="0"/>
              <a:t>fuego no </a:t>
            </a:r>
            <a:r>
              <a:rPr lang="es-PR" sz="2400" dirty="0"/>
              <a:t>había tenido poder </a:t>
            </a:r>
            <a:r>
              <a:rPr lang="es-PR" sz="2400" dirty="0" smtClean="0"/>
              <a:t>alguno sobre </a:t>
            </a:r>
            <a:r>
              <a:rPr lang="es-PR" sz="2400" dirty="0"/>
              <a:t>sus cuerpos y ni aun </a:t>
            </a:r>
            <a:r>
              <a:rPr lang="es-PR" sz="2400" dirty="0" smtClean="0"/>
              <a:t>el cabello </a:t>
            </a:r>
            <a:r>
              <a:rPr lang="es-PR" sz="2400" dirty="0"/>
              <a:t>de sus cabezas se </a:t>
            </a:r>
            <a:r>
              <a:rPr lang="es-PR" sz="2400" dirty="0" smtClean="0"/>
              <a:t>había quemado</a:t>
            </a:r>
            <a:r>
              <a:rPr lang="es-PR" sz="2400" dirty="0"/>
              <a:t>; sus ropas, intactas, </a:t>
            </a:r>
            <a:r>
              <a:rPr lang="es-PR" sz="2400" dirty="0" smtClean="0"/>
              <a:t>ni siquiera </a:t>
            </a:r>
            <a:r>
              <a:rPr lang="es-PR" sz="2400" dirty="0"/>
              <a:t>olor de fuego tenían.</a:t>
            </a:r>
            <a:endParaRPr lang="es-PR" sz="2400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PR" dirty="0" smtClean="0"/>
              <a:t>VP</a:t>
            </a:r>
            <a:endParaRPr lang="es-P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27 y todas las autoridades de </a:t>
            </a:r>
            <a:r>
              <a:rPr lang="es-PR" sz="2400" dirty="0" smtClean="0"/>
              <a:t>la nación </a:t>
            </a:r>
            <a:r>
              <a:rPr lang="es-PR" sz="2400" dirty="0"/>
              <a:t>allí presentes se </a:t>
            </a:r>
            <a:r>
              <a:rPr lang="es-PR" sz="2400" dirty="0" smtClean="0"/>
              <a:t>acercaron a </a:t>
            </a:r>
            <a:r>
              <a:rPr lang="es-PR" sz="2400" dirty="0"/>
              <a:t>aquellos </a:t>
            </a:r>
            <a:r>
              <a:rPr lang="es-PR" sz="2400" dirty="0" smtClean="0"/>
              <a:t>hombres, cuyos </a:t>
            </a:r>
            <a:r>
              <a:rPr lang="es-PR" sz="2400" dirty="0"/>
              <a:t>cuerpos no habían </a:t>
            </a:r>
            <a:r>
              <a:rPr lang="es-PR" sz="2400" dirty="0" smtClean="0"/>
              <a:t>sido tocados </a:t>
            </a:r>
            <a:r>
              <a:rPr lang="es-PR" sz="2400" dirty="0"/>
              <a:t>por el fuego, y </a:t>
            </a:r>
            <a:r>
              <a:rPr lang="es-PR" sz="2400" dirty="0" smtClean="0"/>
              <a:t>comprobaron que </a:t>
            </a:r>
            <a:r>
              <a:rPr lang="es-PR" sz="2400" dirty="0"/>
              <a:t>ni un pelo de </a:t>
            </a:r>
            <a:r>
              <a:rPr lang="es-PR" sz="2400" dirty="0" smtClean="0"/>
              <a:t>la cabeza </a:t>
            </a:r>
            <a:r>
              <a:rPr lang="es-PR" sz="2400" dirty="0"/>
              <a:t>se les había </a:t>
            </a:r>
            <a:r>
              <a:rPr lang="es-PR" sz="2400" dirty="0" smtClean="0"/>
              <a:t>chamuscado ni </a:t>
            </a:r>
            <a:r>
              <a:rPr lang="es-PR" sz="2400" dirty="0"/>
              <a:t>sus vestidos se </a:t>
            </a:r>
            <a:r>
              <a:rPr lang="es-PR" sz="2400" dirty="0" smtClean="0"/>
              <a:t>habían estropeado</a:t>
            </a:r>
            <a:r>
              <a:rPr lang="es-PR" sz="2400" dirty="0"/>
              <a:t>, y que ni </a:t>
            </a:r>
            <a:r>
              <a:rPr lang="es-PR" sz="2400" dirty="0" smtClean="0"/>
              <a:t>siquiera olían </a:t>
            </a:r>
            <a:r>
              <a:rPr lang="es-PR" sz="2400" dirty="0"/>
              <a:t>a quemado.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420228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Daniel 3.28</a:t>
            </a:r>
            <a:endParaRPr lang="es-P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dirty="0" smtClean="0"/>
              <a:t>RVR</a:t>
            </a:r>
            <a:endParaRPr lang="es-P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28 Y Nabucodonosor dijo: «</a:t>
            </a:r>
            <a:r>
              <a:rPr lang="es-PR" sz="2400" dirty="0" smtClean="0"/>
              <a:t>Bendito </a:t>
            </a:r>
            <a:r>
              <a:rPr lang="es-PR" sz="2400" dirty="0"/>
              <a:t>sea el Dios de </a:t>
            </a:r>
            <a:r>
              <a:rPr lang="es-PR" sz="2400" dirty="0" err="1" smtClean="0"/>
              <a:t>Sadrac</a:t>
            </a:r>
            <a:r>
              <a:rPr lang="es-PR" sz="2400" dirty="0" smtClean="0"/>
              <a:t>, </a:t>
            </a:r>
            <a:r>
              <a:rPr lang="es-PR" sz="2400" dirty="0" err="1" smtClean="0"/>
              <a:t>Mesac</a:t>
            </a:r>
            <a:r>
              <a:rPr lang="es-PR" sz="2400" dirty="0" smtClean="0"/>
              <a:t> </a:t>
            </a:r>
            <a:r>
              <a:rPr lang="es-PR" sz="2400" dirty="0"/>
              <a:t>y </a:t>
            </a:r>
            <a:r>
              <a:rPr lang="es-PR" sz="2400" dirty="0" err="1"/>
              <a:t>Abed-nego</a:t>
            </a:r>
            <a:r>
              <a:rPr lang="es-PR" sz="2400" dirty="0"/>
              <a:t>, que </a:t>
            </a:r>
            <a:r>
              <a:rPr lang="es-PR" sz="2400" dirty="0" smtClean="0"/>
              <a:t>envió su </a:t>
            </a:r>
            <a:r>
              <a:rPr lang="es-PR" sz="2400" dirty="0"/>
              <a:t>ángel y libró a sus </a:t>
            </a:r>
            <a:r>
              <a:rPr lang="es-PR" sz="2400" dirty="0" smtClean="0"/>
              <a:t>siervos que </a:t>
            </a:r>
            <a:r>
              <a:rPr lang="es-PR" sz="2400" dirty="0"/>
              <a:t>confiaron en él, los </a:t>
            </a:r>
            <a:r>
              <a:rPr lang="es-PR" sz="2400" dirty="0" smtClean="0"/>
              <a:t>cuales no </a:t>
            </a:r>
            <a:r>
              <a:rPr lang="es-PR" sz="2400" dirty="0"/>
              <a:t>cumplieron el edicto del rey </a:t>
            </a:r>
            <a:r>
              <a:rPr lang="es-PR" sz="2400" dirty="0" smtClean="0"/>
              <a:t>y entregaron </a:t>
            </a:r>
            <a:r>
              <a:rPr lang="es-PR" sz="2400" dirty="0"/>
              <a:t>sus cuerpos </a:t>
            </a:r>
            <a:r>
              <a:rPr lang="es-PR" sz="2400" dirty="0" smtClean="0"/>
              <a:t>antes que </a:t>
            </a:r>
            <a:r>
              <a:rPr lang="es-PR" sz="2400" dirty="0"/>
              <a:t>servir y adorar a otro </a:t>
            </a:r>
            <a:r>
              <a:rPr lang="es-PR" sz="2400" dirty="0" smtClean="0"/>
              <a:t>dios que </a:t>
            </a:r>
            <a:r>
              <a:rPr lang="es-PR" sz="2400" dirty="0"/>
              <a:t>su Dios.</a:t>
            </a:r>
            <a:endParaRPr lang="es-PR" sz="2400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PR" dirty="0" smtClean="0"/>
              <a:t>VP</a:t>
            </a:r>
            <a:endParaRPr lang="es-P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28 En ese momento </a:t>
            </a:r>
            <a:r>
              <a:rPr lang="es-PR" sz="2400" dirty="0" smtClean="0"/>
              <a:t>Nabucodonosor </a:t>
            </a:r>
            <a:r>
              <a:rPr lang="es-PR" sz="2400" dirty="0"/>
              <a:t>exclamó: «¡Alabado </a:t>
            </a:r>
            <a:r>
              <a:rPr lang="es-PR" sz="2400" dirty="0" smtClean="0"/>
              <a:t>sea el </a:t>
            </a:r>
            <a:r>
              <a:rPr lang="es-PR" sz="2400" dirty="0"/>
              <a:t>Dios de </a:t>
            </a:r>
            <a:r>
              <a:rPr lang="es-PR" sz="2400" dirty="0" err="1"/>
              <a:t>Sadrac</a:t>
            </a:r>
            <a:r>
              <a:rPr lang="es-PR" sz="2400" dirty="0"/>
              <a:t>, </a:t>
            </a:r>
            <a:r>
              <a:rPr lang="es-PR" sz="2400" dirty="0" err="1"/>
              <a:t>Mesac</a:t>
            </a:r>
            <a:r>
              <a:rPr lang="es-PR" sz="2400" dirty="0"/>
              <a:t> </a:t>
            </a:r>
            <a:r>
              <a:rPr lang="es-PR" sz="2400" dirty="0" smtClean="0"/>
              <a:t>y </a:t>
            </a:r>
            <a:r>
              <a:rPr lang="es-PR" sz="2400" dirty="0" err="1" smtClean="0"/>
              <a:t>Abed</a:t>
            </a:r>
            <a:r>
              <a:rPr lang="es-PR" sz="2400" dirty="0" smtClean="0"/>
              <a:t>-negó</a:t>
            </a:r>
            <a:r>
              <a:rPr lang="es-PR" sz="2400" dirty="0"/>
              <a:t>, que envió a su </a:t>
            </a:r>
            <a:r>
              <a:rPr lang="es-PR" sz="2400" dirty="0" smtClean="0"/>
              <a:t>ángel </a:t>
            </a:r>
            <a:r>
              <a:rPr lang="es-PR" sz="2400" dirty="0"/>
              <a:t>para salvar a sus </a:t>
            </a:r>
            <a:r>
              <a:rPr lang="es-PR" sz="2400" dirty="0" smtClean="0"/>
              <a:t>siervos fieles</a:t>
            </a:r>
            <a:r>
              <a:rPr lang="es-PR" sz="2400" dirty="0"/>
              <a:t>, que no cumplieron </a:t>
            </a:r>
            <a:r>
              <a:rPr lang="es-PR" sz="2400" dirty="0" smtClean="0"/>
              <a:t>la orden </a:t>
            </a:r>
            <a:r>
              <a:rPr lang="es-PR" sz="2400" dirty="0"/>
              <a:t>del rey, prefiriendo </a:t>
            </a:r>
            <a:r>
              <a:rPr lang="es-PR" sz="2400" dirty="0" smtClean="0"/>
              <a:t>morir antes </a:t>
            </a:r>
            <a:r>
              <a:rPr lang="es-PR" sz="2400" dirty="0"/>
              <a:t>que arrodillarse y adorar </a:t>
            </a:r>
            <a:r>
              <a:rPr lang="es-PR" sz="2400" dirty="0" smtClean="0"/>
              <a:t>a otro </a:t>
            </a:r>
            <a:r>
              <a:rPr lang="es-PR" sz="2400" dirty="0"/>
              <a:t>dios que no fuera su Dios!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51032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4632</TotalTime>
  <Words>1082</Words>
  <Application>Microsoft Office PowerPoint</Application>
  <PresentationFormat>Widescreen</PresentationFormat>
  <Paragraphs>49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Lección 20 Una fe audaz Daniel 3.19-23, 26-28</vt:lpstr>
      <vt:lpstr>Propósito</vt:lpstr>
      <vt:lpstr>Bosquejo de la lección</vt:lpstr>
      <vt:lpstr>Vocabulario bíblico</vt:lpstr>
      <vt:lpstr>Daniel 3.19-20</vt:lpstr>
      <vt:lpstr>Daniel 3.21-22</vt:lpstr>
      <vt:lpstr>Daniel 3.23, 26</vt:lpstr>
      <vt:lpstr>Daniel 3.27</vt:lpstr>
      <vt:lpstr>Daniel 3.28</vt:lpstr>
      <vt:lpstr>Resumen</vt:lpstr>
      <vt:lpstr>Oración</vt:lpstr>
    </vt:vector>
  </TitlesOfParts>
  <Company>AT&amp;T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RODRIGUEZ-CORTES, JESUS</dc:creator>
  <cp:lastModifiedBy>RODRIGUEZ-CORTES, JESUS</cp:lastModifiedBy>
  <cp:revision>338</cp:revision>
  <dcterms:created xsi:type="dcterms:W3CDTF">2017-08-18T16:21:21Z</dcterms:created>
  <dcterms:modified xsi:type="dcterms:W3CDTF">2017-08-21T22:23:32Z</dcterms:modified>
</cp:coreProperties>
</file>