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92" r:id="rId7"/>
    <p:sldId id="393" r:id="rId8"/>
    <p:sldId id="394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25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Discípulos fieles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Hechos 9.36-43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«Entonces, sacando a todos, Pedro se puso de rodillas y oró; </a:t>
            </a:r>
            <a:r>
              <a:rPr lang="es-PR" sz="2000" i="1" dirty="0" smtClean="0"/>
              <a:t>y volviéndose </a:t>
            </a:r>
            <a:r>
              <a:rPr lang="es-PR" sz="2000" i="1" dirty="0"/>
              <a:t>al cuerpo, dijo: «¡Tabita, levántate!». —Hechos 9.40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Dios de las resurrecciones y Señor de las sanidades. </a:t>
            </a:r>
            <a:r>
              <a:rPr lang="es-PR" sz="2400" i="1" dirty="0" smtClean="0"/>
              <a:t>Te damos </a:t>
            </a:r>
            <a:r>
              <a:rPr lang="es-PR" sz="2400" i="1" dirty="0"/>
              <a:t>muchas gracias, porque respondes al clamor de </a:t>
            </a:r>
            <a:r>
              <a:rPr lang="es-PR" sz="2400" i="1" dirty="0" smtClean="0"/>
              <a:t>tu pueblo </a:t>
            </a:r>
            <a:r>
              <a:rPr lang="es-PR" sz="2400" i="1" dirty="0"/>
              <a:t>y atiendes nuestras necesidades más </a:t>
            </a:r>
            <a:r>
              <a:rPr lang="es-PR" sz="2400" i="1" dirty="0" smtClean="0"/>
              <a:t>hondas. Permítenos </a:t>
            </a:r>
            <a:r>
              <a:rPr lang="es-PR" sz="2400" i="1" dirty="0"/>
              <a:t>predicar la palabra que tiene el poder de </a:t>
            </a:r>
            <a:r>
              <a:rPr lang="es-PR" sz="2400" i="1" dirty="0" smtClean="0"/>
              <a:t>la resurrección </a:t>
            </a:r>
            <a:r>
              <a:rPr lang="es-PR" sz="2400" i="1" dirty="0"/>
              <a:t>y enseñar el mensaje que tiene una </a:t>
            </a:r>
            <a:r>
              <a:rPr lang="es-PR" sz="2400" i="1" dirty="0" smtClean="0"/>
              <a:t>finalidad educativa </a:t>
            </a:r>
            <a:r>
              <a:rPr lang="es-PR" sz="2400" i="1" dirty="0"/>
              <a:t>y transformadora. En el nombre </a:t>
            </a:r>
            <a:r>
              <a:rPr lang="es-PR" sz="2400" i="1"/>
              <a:t>de </a:t>
            </a:r>
            <a:r>
              <a:rPr lang="es-PR" sz="2400" i="1" smtClean="0"/>
              <a:t>Jesús. Amén</a:t>
            </a:r>
            <a:r>
              <a:rPr lang="es-PR" sz="2400" i="1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la lección </a:t>
            </a:r>
            <a:r>
              <a:rPr lang="es-PR" sz="2400" dirty="0" smtClean="0"/>
              <a:t>de hoy</a:t>
            </a:r>
            <a:r>
              <a:rPr lang="es-PR" sz="2400" dirty="0"/>
              <a:t>, es estudiar el caso de </a:t>
            </a:r>
            <a:r>
              <a:rPr lang="es-PR" sz="2400" dirty="0" smtClean="0"/>
              <a:t>la resurrección </a:t>
            </a:r>
            <a:r>
              <a:rPr lang="es-PR" sz="2400" dirty="0"/>
              <a:t>de </a:t>
            </a:r>
            <a:r>
              <a:rPr lang="es-PR" sz="2400" dirty="0" err="1"/>
              <a:t>Dorcas</a:t>
            </a:r>
            <a:r>
              <a:rPr lang="es-PR" sz="2400" dirty="0"/>
              <a:t> (Tabita</a:t>
            </a:r>
            <a:r>
              <a:rPr lang="es-PR" sz="2400" dirty="0" smtClean="0"/>
              <a:t>), que </a:t>
            </a:r>
            <a:r>
              <a:rPr lang="es-PR" sz="2400" dirty="0"/>
              <a:t>se llevó a efecto en la </a:t>
            </a:r>
            <a:r>
              <a:rPr lang="es-PR" sz="2400" dirty="0" smtClean="0"/>
              <a:t>portuaria ciudad </a:t>
            </a:r>
            <a:r>
              <a:rPr lang="es-PR" sz="2400" dirty="0"/>
              <a:t>de Jope, muy </a:t>
            </a:r>
            <a:r>
              <a:rPr lang="es-PR" sz="2400" dirty="0" smtClean="0"/>
              <a:t>cerca de </a:t>
            </a:r>
            <a:r>
              <a:rPr lang="es-PR" sz="2400" dirty="0"/>
              <a:t>la actual Tel Aviv. </a:t>
            </a:r>
            <a:r>
              <a:rPr lang="es-PR" sz="2400" dirty="0" smtClean="0"/>
              <a:t>Analizaremos </a:t>
            </a:r>
            <a:r>
              <a:rPr lang="es-PR" sz="2400" dirty="0"/>
              <a:t>las dinámicas </a:t>
            </a:r>
            <a:r>
              <a:rPr lang="es-PR" sz="2400" dirty="0" smtClean="0"/>
              <a:t>relacionadas con </a:t>
            </a:r>
            <a:r>
              <a:rPr lang="es-PR" sz="2400" dirty="0"/>
              <a:t>el llamado a Pedro y </a:t>
            </a:r>
            <a:r>
              <a:rPr lang="es-PR" sz="2400" dirty="0" smtClean="0"/>
              <a:t>las acciones </a:t>
            </a:r>
            <a:r>
              <a:rPr lang="es-PR" sz="2400" dirty="0"/>
              <a:t>y reacciones de </a:t>
            </a:r>
            <a:r>
              <a:rPr lang="es-PR" sz="2400" dirty="0" smtClean="0"/>
              <a:t>la comunidad </a:t>
            </a:r>
            <a:r>
              <a:rPr lang="es-PR" sz="2400" dirty="0"/>
              <a:t>de creyentes. </a:t>
            </a:r>
            <a:r>
              <a:rPr lang="es-PR" sz="2400" dirty="0" smtClean="0"/>
              <a:t>Finalmente </a:t>
            </a:r>
            <a:r>
              <a:rPr lang="es-PR" sz="2400" dirty="0"/>
              <a:t>exploraremos el tema </a:t>
            </a:r>
            <a:r>
              <a:rPr lang="es-PR" sz="2400" dirty="0" smtClean="0"/>
              <a:t>de la </a:t>
            </a:r>
            <a:r>
              <a:rPr lang="es-PR" sz="2400" dirty="0"/>
              <a:t>resurrección y de los </a:t>
            </a:r>
            <a:r>
              <a:rPr lang="es-PR" sz="2400" dirty="0" smtClean="0"/>
              <a:t>milagros en </a:t>
            </a:r>
            <a:r>
              <a:rPr lang="es-PR" sz="2400" dirty="0"/>
              <a:t>general en la iglesia </a:t>
            </a:r>
            <a:r>
              <a:rPr lang="es-PR" sz="2400" dirty="0" smtClean="0"/>
              <a:t>primitiva y </a:t>
            </a:r>
            <a:r>
              <a:rPr lang="es-PR" sz="2400" dirty="0"/>
              <a:t>su finalidad misionera.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Enfermedad </a:t>
            </a:r>
            <a:r>
              <a:rPr lang="es-PR" sz="2400" dirty="0"/>
              <a:t>y muerte </a:t>
            </a:r>
            <a:r>
              <a:rPr lang="es-PR" sz="2400" dirty="0" smtClean="0"/>
              <a:t>de </a:t>
            </a:r>
            <a:r>
              <a:rPr lang="es-PR" sz="2400" dirty="0" err="1" smtClean="0"/>
              <a:t>Dorcas</a:t>
            </a:r>
            <a:r>
              <a:rPr lang="es-PR" sz="2400" dirty="0" smtClean="0"/>
              <a:t> </a:t>
            </a:r>
            <a:r>
              <a:rPr lang="es-PR" sz="2400" dirty="0"/>
              <a:t>(</a:t>
            </a:r>
            <a:r>
              <a:rPr lang="es-PR" sz="2400" dirty="0" err="1"/>
              <a:t>Hch</a:t>
            </a:r>
            <a:r>
              <a:rPr lang="es-PR" sz="2400" dirty="0"/>
              <a:t> 9.36-37).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Pablo </a:t>
            </a:r>
            <a:r>
              <a:rPr lang="es-PR" sz="2400" dirty="0"/>
              <a:t>llega a apoyar </a:t>
            </a:r>
            <a:r>
              <a:rPr lang="es-PR" sz="2400" dirty="0" smtClean="0"/>
              <a:t>la comunidad </a:t>
            </a:r>
            <a:r>
              <a:rPr lang="es-PR" sz="2400" dirty="0"/>
              <a:t>en </a:t>
            </a:r>
            <a:r>
              <a:rPr lang="es-PR" sz="2400" dirty="0" smtClean="0"/>
              <a:t>duelo (vv</a:t>
            </a:r>
            <a:r>
              <a:rPr lang="es-PR" sz="2400" dirty="0"/>
              <a:t>. 38-40a).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err="1" smtClean="0"/>
              <a:t>Dorcas</a:t>
            </a:r>
            <a:r>
              <a:rPr lang="es-PR" sz="2400" dirty="0" smtClean="0"/>
              <a:t> </a:t>
            </a:r>
            <a:r>
              <a:rPr lang="es-PR" sz="2400" dirty="0"/>
              <a:t>resucita por </a:t>
            </a:r>
            <a:r>
              <a:rPr lang="es-PR" sz="2400" dirty="0" smtClean="0"/>
              <a:t>el poder </a:t>
            </a:r>
            <a:r>
              <a:rPr lang="es-PR" sz="2400" dirty="0"/>
              <a:t>de Dios (vv. 40b-43).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«ABUNDABA EN </a:t>
            </a:r>
            <a:r>
              <a:rPr lang="es-PR" sz="2400" b="1" dirty="0" smtClean="0"/>
              <a:t>BUENAS OBRAS </a:t>
            </a:r>
            <a:r>
              <a:rPr lang="es-PR" sz="2400" b="1" dirty="0"/>
              <a:t>Y LIMOSNAS»: </a:t>
            </a:r>
            <a:r>
              <a:rPr lang="es-PR" sz="2400" dirty="0"/>
              <a:t>La </a:t>
            </a:r>
            <a:r>
              <a:rPr lang="es-PR" sz="2400" dirty="0" smtClean="0"/>
              <a:t>frase </a:t>
            </a:r>
            <a:r>
              <a:rPr lang="es-PR" sz="2400" dirty="0"/>
              <a:t>pone de manifiesto </a:t>
            </a:r>
            <a:r>
              <a:rPr lang="es-PR" sz="2400" dirty="0" smtClean="0"/>
              <a:t>el buen </a:t>
            </a:r>
            <a:r>
              <a:rPr lang="es-PR" sz="2400" dirty="0"/>
              <a:t>testimonio de </a:t>
            </a:r>
            <a:r>
              <a:rPr lang="es-PR" sz="2400" dirty="0" err="1" smtClean="0"/>
              <a:t>Dorcas</a:t>
            </a:r>
            <a:r>
              <a:rPr lang="es-PR" sz="2400" dirty="0" smtClean="0"/>
              <a:t>, no </a:t>
            </a:r>
            <a:r>
              <a:rPr lang="es-PR" sz="2400" dirty="0"/>
              <a:t>solo desde la </a:t>
            </a:r>
            <a:r>
              <a:rPr lang="es-PR" sz="2400" dirty="0" smtClean="0"/>
              <a:t>perspectiva interpersonal</a:t>
            </a:r>
            <a:r>
              <a:rPr lang="es-PR" sz="2400" dirty="0"/>
              <a:t>, sino </a:t>
            </a:r>
            <a:r>
              <a:rPr lang="es-PR" sz="2400" dirty="0" smtClean="0"/>
              <a:t>también en </a:t>
            </a:r>
            <a:r>
              <a:rPr lang="es-PR" sz="2400" dirty="0"/>
              <a:t>la fiscal.</a:t>
            </a:r>
          </a:p>
          <a:p>
            <a:pPr marL="0" indent="0">
              <a:buNone/>
            </a:pPr>
            <a:r>
              <a:rPr lang="es-PR" sz="2400" b="1" dirty="0"/>
              <a:t>«LA PUSIERON EN </a:t>
            </a:r>
            <a:r>
              <a:rPr lang="es-PR" sz="2400" b="1" dirty="0" smtClean="0"/>
              <a:t>UNA SALA</a:t>
            </a:r>
            <a:r>
              <a:rPr lang="es-PR" sz="2400" b="1" dirty="0"/>
              <a:t>»: </a:t>
            </a:r>
            <a:r>
              <a:rPr lang="es-PR" sz="2400" dirty="0"/>
              <a:t>Las costumbres </a:t>
            </a:r>
            <a:r>
              <a:rPr lang="es-PR" sz="2400" dirty="0" smtClean="0"/>
              <a:t>de la </a:t>
            </a:r>
            <a:r>
              <a:rPr lang="es-PR" sz="2400" dirty="0"/>
              <a:t>época en Jerusalén, </a:t>
            </a:r>
            <a:r>
              <a:rPr lang="es-PR" sz="2400" dirty="0" smtClean="0"/>
              <a:t>reclamaban que </a:t>
            </a:r>
            <a:r>
              <a:rPr lang="es-PR" sz="2400" dirty="0"/>
              <a:t>se </a:t>
            </a:r>
            <a:r>
              <a:rPr lang="es-PR" sz="2400" dirty="0" smtClean="0"/>
              <a:t>enterraran los </a:t>
            </a:r>
            <a:r>
              <a:rPr lang="es-PR" sz="2400" dirty="0"/>
              <a:t>cuerpos el mismo </a:t>
            </a:r>
            <a:r>
              <a:rPr lang="es-PR" sz="2400" dirty="0" smtClean="0"/>
              <a:t>día del </a:t>
            </a:r>
            <a:r>
              <a:rPr lang="es-PR" sz="2400" dirty="0"/>
              <a:t>deceso para evitar </a:t>
            </a:r>
            <a:r>
              <a:rPr lang="es-PR" sz="2400" dirty="0" smtClean="0"/>
              <a:t>descomposición, pero </a:t>
            </a:r>
            <a:r>
              <a:rPr lang="es-PR" sz="2400" dirty="0"/>
              <a:t>fuera </a:t>
            </a:r>
            <a:r>
              <a:rPr lang="es-PR" sz="2400" dirty="0" smtClean="0"/>
              <a:t>de la </a:t>
            </a:r>
            <a:r>
              <a:rPr lang="es-PR" sz="2400" dirty="0"/>
              <a:t>ciudad, en ocasiones, </a:t>
            </a:r>
            <a:r>
              <a:rPr lang="es-PR" sz="2400" dirty="0" smtClean="0"/>
              <a:t>el cuerpo </a:t>
            </a:r>
            <a:r>
              <a:rPr lang="es-PR" sz="2400" dirty="0"/>
              <a:t>se ponía en un </a:t>
            </a:r>
            <a:r>
              <a:rPr lang="es-PR" sz="2400" dirty="0" smtClean="0"/>
              <a:t>cuarto alto </a:t>
            </a:r>
            <a:r>
              <a:rPr lang="es-PR" sz="2400" dirty="0"/>
              <a:t>para proceder </a:t>
            </a:r>
            <a:r>
              <a:rPr lang="es-PR" sz="2400" dirty="0" smtClean="0"/>
              <a:t>con las </a:t>
            </a:r>
            <a:r>
              <a:rPr lang="es-PR" sz="2400" dirty="0"/>
              <a:t>preparaciones físicas.</a:t>
            </a:r>
          </a:p>
          <a:p>
            <a:pPr marL="0" indent="0">
              <a:buNone/>
            </a:pPr>
            <a:r>
              <a:rPr lang="es-PR" sz="2400" b="1" dirty="0"/>
              <a:t>«LAS VIUDAS»: </a:t>
            </a:r>
            <a:r>
              <a:rPr lang="es-PR" sz="2400" dirty="0"/>
              <a:t>Según </a:t>
            </a:r>
            <a:r>
              <a:rPr lang="es-PR" sz="2400" dirty="0" smtClean="0"/>
              <a:t>las enseñanzas </a:t>
            </a:r>
            <a:r>
              <a:rPr lang="es-PR" sz="2400" dirty="0"/>
              <a:t>del </a:t>
            </a:r>
            <a:r>
              <a:rPr lang="es-PR" sz="2400" dirty="0" smtClean="0"/>
              <a:t>Pentateuco</a:t>
            </a:r>
            <a:r>
              <a:rPr lang="es-PR" sz="2400" dirty="0"/>
              <a:t>, el pueblo de Israel </a:t>
            </a:r>
            <a:r>
              <a:rPr lang="es-PR" sz="2400" dirty="0" smtClean="0"/>
              <a:t>debía tener </a:t>
            </a:r>
            <a:r>
              <a:rPr lang="es-PR" sz="2400" dirty="0"/>
              <a:t>especial cuidado </a:t>
            </a:r>
            <a:r>
              <a:rPr lang="es-PR" sz="2400" dirty="0" smtClean="0"/>
              <a:t>de las </a:t>
            </a:r>
            <a:r>
              <a:rPr lang="es-PR" sz="2400" dirty="0"/>
              <a:t>viudas, pues </a:t>
            </a:r>
            <a:r>
              <a:rPr lang="es-PR" sz="2400" dirty="0" smtClean="0"/>
              <a:t>constituían un </a:t>
            </a:r>
            <a:r>
              <a:rPr lang="es-PR" sz="2400" dirty="0"/>
              <a:t>sector vulnerable </a:t>
            </a:r>
            <a:r>
              <a:rPr lang="es-PR" sz="2400" dirty="0" smtClean="0"/>
              <a:t>y necesitado </a:t>
            </a:r>
            <a:r>
              <a:rPr lang="es-PR" sz="2400" dirty="0"/>
              <a:t>de la </a:t>
            </a:r>
            <a:r>
              <a:rPr lang="es-PR" sz="2400" dirty="0" smtClean="0"/>
              <a:t>comunidad. La </a:t>
            </a:r>
            <a:r>
              <a:rPr lang="es-PR" sz="2400" dirty="0"/>
              <a:t>iglesia cristiana </a:t>
            </a:r>
            <a:r>
              <a:rPr lang="es-PR" sz="2400" dirty="0" smtClean="0"/>
              <a:t>esas enseñanzas </a:t>
            </a:r>
            <a:r>
              <a:rPr lang="es-PR" sz="2400" dirty="0"/>
              <a:t>bíblicas </a:t>
            </a:r>
            <a:r>
              <a:rPr lang="es-PR" sz="2400" dirty="0" smtClean="0"/>
              <a:t>respecto a </a:t>
            </a:r>
            <a:r>
              <a:rPr lang="es-PR" sz="2400" dirty="0"/>
              <a:t>este singular </a:t>
            </a:r>
            <a:r>
              <a:rPr lang="es-PR" sz="2400" dirty="0" smtClean="0"/>
              <a:t>sector social </a:t>
            </a:r>
            <a:r>
              <a:rPr lang="es-PR" sz="2400" dirty="0"/>
              <a:t>del pueblo.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9.36-37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36 Había entonces en Jope </a:t>
            </a:r>
            <a:r>
              <a:rPr lang="es-PR" sz="2400" dirty="0" smtClean="0"/>
              <a:t>una discípula </a:t>
            </a:r>
            <a:r>
              <a:rPr lang="es-PR" sz="2400" dirty="0"/>
              <a:t>llamada Tabita, (</a:t>
            </a:r>
            <a:r>
              <a:rPr lang="es-PR" sz="2400" dirty="0" smtClean="0"/>
              <a:t>que traducido </a:t>
            </a:r>
            <a:r>
              <a:rPr lang="es-PR" sz="2400" dirty="0"/>
              <a:t>es «</a:t>
            </a:r>
            <a:r>
              <a:rPr lang="es-PR" sz="2400" dirty="0" err="1"/>
              <a:t>Dorcas</a:t>
            </a:r>
            <a:r>
              <a:rPr lang="es-PR" sz="2400" dirty="0"/>
              <a:t>»). </a:t>
            </a:r>
            <a:r>
              <a:rPr lang="es-PR" sz="2400" dirty="0" smtClean="0"/>
              <a:t>Ésta abundaba </a:t>
            </a:r>
            <a:r>
              <a:rPr lang="es-PR" sz="2400" dirty="0"/>
              <a:t>en buenas obras y </a:t>
            </a:r>
            <a:r>
              <a:rPr lang="es-PR" sz="2400" dirty="0" smtClean="0"/>
              <a:t>en limosnas </a:t>
            </a:r>
            <a:r>
              <a:rPr lang="es-PR" sz="2400" dirty="0"/>
              <a:t>que hacía.</a:t>
            </a:r>
          </a:p>
          <a:p>
            <a:pPr marL="0" indent="0">
              <a:buNone/>
            </a:pPr>
            <a:r>
              <a:rPr lang="es-PR" sz="2400" dirty="0"/>
              <a:t>37 Aconteció que en </a:t>
            </a:r>
            <a:r>
              <a:rPr lang="es-PR" sz="2400" dirty="0" smtClean="0"/>
              <a:t>aquellos días </a:t>
            </a:r>
            <a:r>
              <a:rPr lang="es-PR" sz="2400" dirty="0"/>
              <a:t>enfermó y murió. </a:t>
            </a:r>
            <a:r>
              <a:rPr lang="es-PR" sz="2400" dirty="0" smtClean="0"/>
              <a:t>Después de </a:t>
            </a:r>
            <a:r>
              <a:rPr lang="es-PR" sz="2400" dirty="0"/>
              <a:t>lavada, la pusieron en </a:t>
            </a:r>
            <a:r>
              <a:rPr lang="es-PR" sz="2400" dirty="0" smtClean="0"/>
              <a:t>una sala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36 Por aquel tiempo había </a:t>
            </a:r>
            <a:r>
              <a:rPr lang="es-PR" sz="2400" dirty="0" smtClean="0"/>
              <a:t>en la </a:t>
            </a:r>
            <a:r>
              <a:rPr lang="es-PR" sz="2400" dirty="0"/>
              <a:t>ciudad de Jope una </a:t>
            </a:r>
            <a:r>
              <a:rPr lang="es-PR" sz="2400" dirty="0" smtClean="0"/>
              <a:t>creyente </a:t>
            </a:r>
            <a:r>
              <a:rPr lang="es-PR" sz="2400" dirty="0"/>
              <a:t>llamada </a:t>
            </a:r>
            <a:r>
              <a:rPr lang="es-PR" sz="2400" dirty="0" err="1"/>
              <a:t>Tabitá</a:t>
            </a:r>
            <a:r>
              <a:rPr lang="es-PR" sz="2400" dirty="0"/>
              <a:t>, que </a:t>
            </a:r>
            <a:r>
              <a:rPr lang="es-PR" sz="2400" dirty="0" smtClean="0"/>
              <a:t>en griego </a:t>
            </a:r>
            <a:r>
              <a:rPr lang="es-PR" sz="2400" dirty="0"/>
              <a:t>significa </a:t>
            </a:r>
            <a:r>
              <a:rPr lang="es-PR" sz="2400" dirty="0" err="1"/>
              <a:t>Dorcas</a:t>
            </a:r>
            <a:r>
              <a:rPr lang="es-PR" sz="2400" dirty="0"/>
              <a:t>. </a:t>
            </a:r>
            <a:r>
              <a:rPr lang="es-PR" sz="2400" dirty="0" smtClean="0"/>
              <a:t>Esta mujer </a:t>
            </a:r>
            <a:r>
              <a:rPr lang="es-PR" sz="2400" dirty="0"/>
              <a:t>pasaba su vida </a:t>
            </a:r>
            <a:r>
              <a:rPr lang="es-PR" sz="2400" dirty="0" smtClean="0"/>
              <a:t>haciendo el </a:t>
            </a:r>
            <a:r>
              <a:rPr lang="es-PR" sz="2400" dirty="0"/>
              <a:t>bien y ayudando a </a:t>
            </a:r>
            <a:r>
              <a:rPr lang="es-PR" sz="2400" dirty="0" smtClean="0"/>
              <a:t>los necesitados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37 Por aquellos días, </a:t>
            </a:r>
            <a:r>
              <a:rPr lang="es-PR" sz="2400" dirty="0" err="1" smtClean="0"/>
              <a:t>Dorcas</a:t>
            </a:r>
            <a:r>
              <a:rPr lang="es-PR" sz="2400" dirty="0"/>
              <a:t> </a:t>
            </a:r>
            <a:r>
              <a:rPr lang="es-PR" sz="2400" dirty="0" smtClean="0"/>
              <a:t>enfermó </a:t>
            </a:r>
            <a:r>
              <a:rPr lang="es-PR" sz="2400" dirty="0"/>
              <a:t>y murió. Su </a:t>
            </a:r>
            <a:r>
              <a:rPr lang="es-PR" sz="2400" dirty="0" smtClean="0"/>
              <a:t>cuerpo, después </a:t>
            </a:r>
            <a:r>
              <a:rPr lang="es-PR" sz="2400" dirty="0"/>
              <a:t>de haber sido </a:t>
            </a:r>
            <a:r>
              <a:rPr lang="es-PR" sz="2400" dirty="0" smtClean="0"/>
              <a:t>lavado, fue </a:t>
            </a:r>
            <a:r>
              <a:rPr lang="es-PR" sz="2400" dirty="0"/>
              <a:t>puesto en un </a:t>
            </a:r>
            <a:r>
              <a:rPr lang="es-PR" sz="2400" dirty="0" smtClean="0"/>
              <a:t>cuarto del </a:t>
            </a:r>
            <a:r>
              <a:rPr lang="es-PR" sz="2400" dirty="0"/>
              <a:t>piso alto.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9.38-39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38 Como Lida estaba cerca </a:t>
            </a:r>
            <a:r>
              <a:rPr lang="es-PR" sz="2400" dirty="0" smtClean="0"/>
              <a:t>de Jope</a:t>
            </a:r>
            <a:r>
              <a:rPr lang="es-PR" sz="2400" dirty="0"/>
              <a:t>, los discípulos, oyendo </a:t>
            </a:r>
            <a:r>
              <a:rPr lang="es-PR" sz="2400" dirty="0" smtClean="0"/>
              <a:t>que Pedro </a:t>
            </a:r>
            <a:r>
              <a:rPr lang="es-PR" sz="2400" dirty="0"/>
              <a:t>estaba allí, le </a:t>
            </a:r>
            <a:r>
              <a:rPr lang="es-PR" sz="2400" dirty="0" smtClean="0"/>
              <a:t>enviaron dos </a:t>
            </a:r>
            <a:r>
              <a:rPr lang="es-PR" sz="2400" dirty="0"/>
              <a:t>hombres, a rogarle: «</a:t>
            </a:r>
            <a:r>
              <a:rPr lang="es-PR" sz="2400" dirty="0" smtClean="0"/>
              <a:t>No tardes </a:t>
            </a:r>
            <a:r>
              <a:rPr lang="es-PR" sz="2400" dirty="0"/>
              <a:t>en venir a nosotros.»</a:t>
            </a:r>
          </a:p>
          <a:p>
            <a:pPr marL="0" indent="0">
              <a:buNone/>
            </a:pPr>
            <a:r>
              <a:rPr lang="es-PR" sz="2400" dirty="0"/>
              <a:t>39 Pedro se levantó entonces </a:t>
            </a:r>
            <a:r>
              <a:rPr lang="es-PR" sz="2400" dirty="0" smtClean="0"/>
              <a:t>y fue </a:t>
            </a:r>
            <a:r>
              <a:rPr lang="es-PR" sz="2400" dirty="0"/>
              <a:t>con ellos. Cuando llegó, </a:t>
            </a:r>
            <a:r>
              <a:rPr lang="es-PR" sz="2400" dirty="0" smtClean="0"/>
              <a:t>lo llevaron </a:t>
            </a:r>
            <a:r>
              <a:rPr lang="es-PR" sz="2400" dirty="0"/>
              <a:t>a la sala, donde </a:t>
            </a:r>
            <a:r>
              <a:rPr lang="es-PR" sz="2400" dirty="0" smtClean="0"/>
              <a:t>lo rodearon </a:t>
            </a:r>
            <a:r>
              <a:rPr lang="es-PR" sz="2400" dirty="0"/>
              <a:t>todas las viudas </a:t>
            </a:r>
            <a:r>
              <a:rPr lang="es-PR" sz="2400" dirty="0" smtClean="0"/>
              <a:t>llorando y </a:t>
            </a:r>
            <a:r>
              <a:rPr lang="es-PR" sz="2400" dirty="0"/>
              <a:t>mostrando las túnicas </a:t>
            </a:r>
            <a:r>
              <a:rPr lang="es-PR" sz="2400" dirty="0" smtClean="0"/>
              <a:t>y los </a:t>
            </a:r>
            <a:r>
              <a:rPr lang="es-PR" sz="2400" dirty="0"/>
              <a:t>vestidos que </a:t>
            </a:r>
            <a:r>
              <a:rPr lang="es-PR" sz="2400" dirty="0" err="1"/>
              <a:t>Dorcas</a:t>
            </a:r>
            <a:r>
              <a:rPr lang="es-PR" sz="2400" dirty="0"/>
              <a:t> </a:t>
            </a:r>
            <a:r>
              <a:rPr lang="es-PR" sz="2400" dirty="0" smtClean="0"/>
              <a:t>hacía cuando </a:t>
            </a:r>
            <a:r>
              <a:rPr lang="es-PR" sz="2400" dirty="0"/>
              <a:t>estaba con ellas.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38 Jope estaba cerca de </a:t>
            </a:r>
            <a:r>
              <a:rPr lang="es-PR" sz="2400" dirty="0" smtClean="0"/>
              <a:t>Lida, donde </a:t>
            </a:r>
            <a:r>
              <a:rPr lang="es-PR" sz="2400" dirty="0"/>
              <a:t>Pedro se encontraba; </a:t>
            </a:r>
            <a:r>
              <a:rPr lang="es-PR" sz="2400" dirty="0" smtClean="0"/>
              <a:t>y como </a:t>
            </a:r>
            <a:r>
              <a:rPr lang="es-PR" sz="2400" dirty="0"/>
              <a:t>los creyentes </a:t>
            </a:r>
            <a:r>
              <a:rPr lang="es-PR" sz="2400" dirty="0" smtClean="0"/>
              <a:t>supieron que </a:t>
            </a:r>
            <a:r>
              <a:rPr lang="es-PR" sz="2400" dirty="0"/>
              <a:t>estaba allí, </a:t>
            </a:r>
            <a:r>
              <a:rPr lang="es-PR" sz="2400" dirty="0" smtClean="0"/>
              <a:t>mandaron dos </a:t>
            </a:r>
            <a:r>
              <a:rPr lang="es-PR" sz="2400" dirty="0"/>
              <a:t>hombres a decirle</a:t>
            </a:r>
            <a:r>
              <a:rPr lang="es-PR" sz="2400" dirty="0" smtClean="0"/>
              <a:t>: «</a:t>
            </a:r>
            <a:r>
              <a:rPr lang="es-PR" sz="2400" dirty="0"/>
              <a:t>Venga usted a Jope </a:t>
            </a:r>
            <a:r>
              <a:rPr lang="es-PR" sz="2400" dirty="0" smtClean="0"/>
              <a:t>sin demora</a:t>
            </a:r>
            <a:r>
              <a:rPr lang="es-PR" sz="2400" dirty="0"/>
              <a:t>.»</a:t>
            </a:r>
          </a:p>
          <a:p>
            <a:pPr marL="0" indent="0">
              <a:buNone/>
            </a:pPr>
            <a:r>
              <a:rPr lang="es-PR" sz="2400" dirty="0"/>
              <a:t>39 Y Pedro se fue con </a:t>
            </a:r>
            <a:r>
              <a:rPr lang="es-PR" sz="2400" dirty="0" smtClean="0"/>
              <a:t>ellos. Cuando </a:t>
            </a:r>
            <a:r>
              <a:rPr lang="es-PR" sz="2400" dirty="0"/>
              <a:t>llegó, lo llevaron </a:t>
            </a:r>
            <a:r>
              <a:rPr lang="es-PR" sz="2400" dirty="0" smtClean="0"/>
              <a:t>al </a:t>
            </a:r>
            <a:r>
              <a:rPr lang="es-PR" sz="2400" dirty="0"/>
              <a:t>cuarto donde estaba el </a:t>
            </a:r>
            <a:r>
              <a:rPr lang="es-PR" sz="2400" dirty="0" smtClean="0"/>
              <a:t>cuerpo; y </a:t>
            </a:r>
            <a:r>
              <a:rPr lang="es-PR" sz="2400" dirty="0"/>
              <a:t>todas las viudas, </a:t>
            </a:r>
            <a:r>
              <a:rPr lang="es-PR" sz="2400" dirty="0" smtClean="0"/>
              <a:t>llorando, rodearon </a:t>
            </a:r>
            <a:r>
              <a:rPr lang="es-PR" sz="2400" dirty="0"/>
              <a:t>a Pedro y </a:t>
            </a:r>
            <a:r>
              <a:rPr lang="es-PR" sz="2400" dirty="0" smtClean="0"/>
              <a:t>le mostraron </a:t>
            </a:r>
            <a:r>
              <a:rPr lang="es-PR" sz="2400" dirty="0"/>
              <a:t>los vestidos y </a:t>
            </a:r>
            <a:r>
              <a:rPr lang="es-PR" sz="2400" dirty="0" smtClean="0"/>
              <a:t>túnicas que </a:t>
            </a:r>
            <a:r>
              <a:rPr lang="es-PR" sz="2400" dirty="0" err="1"/>
              <a:t>Dorcas</a:t>
            </a:r>
            <a:r>
              <a:rPr lang="es-PR" sz="2400" dirty="0"/>
              <a:t> había </a:t>
            </a:r>
            <a:r>
              <a:rPr lang="es-PR" sz="2400" dirty="0" smtClean="0"/>
              <a:t>hecho cuando </a:t>
            </a:r>
            <a:r>
              <a:rPr lang="es-PR" sz="2400" dirty="0"/>
              <a:t>aún vivía.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32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9.40-41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40 Entonces, sacando a </a:t>
            </a:r>
            <a:r>
              <a:rPr lang="es-PR" sz="2400" dirty="0" smtClean="0"/>
              <a:t>todos, Pedro </a:t>
            </a:r>
            <a:r>
              <a:rPr lang="es-PR" sz="2400" dirty="0"/>
              <a:t>se puso de rodillas y </a:t>
            </a:r>
            <a:r>
              <a:rPr lang="es-PR" sz="2400" dirty="0" smtClean="0"/>
              <a:t>oró; y </a:t>
            </a:r>
            <a:r>
              <a:rPr lang="es-PR" sz="2400" dirty="0"/>
              <a:t>volviéndose al cuerpo, dijo</a:t>
            </a:r>
            <a:r>
              <a:rPr lang="es-PR" sz="2400" dirty="0" smtClean="0"/>
              <a:t>: «¡</a:t>
            </a:r>
            <a:r>
              <a:rPr lang="es-PR" sz="2400" dirty="0"/>
              <a:t>Tabita, levántate</a:t>
            </a:r>
            <a:r>
              <a:rPr lang="es-PR" sz="2400" dirty="0" smtClean="0"/>
              <a:t>!» Ella </a:t>
            </a:r>
            <a:r>
              <a:rPr lang="es-PR" sz="2400" dirty="0"/>
              <a:t>abrió los ojos y, al ver </a:t>
            </a:r>
            <a:r>
              <a:rPr lang="es-PR" sz="2400" dirty="0" smtClean="0"/>
              <a:t>a Pedro</a:t>
            </a:r>
            <a:r>
              <a:rPr lang="es-PR" sz="2400" dirty="0"/>
              <a:t>, se incorporó.</a:t>
            </a:r>
          </a:p>
          <a:p>
            <a:pPr marL="0" indent="0">
              <a:buNone/>
            </a:pPr>
            <a:r>
              <a:rPr lang="es-PR" sz="2400" dirty="0"/>
              <a:t>41 Él le dio la mano y la </a:t>
            </a:r>
            <a:r>
              <a:rPr lang="es-PR" sz="2400" dirty="0" smtClean="0"/>
              <a:t>levantó; entonces </a:t>
            </a:r>
            <a:r>
              <a:rPr lang="es-PR" sz="2400" dirty="0"/>
              <a:t>llamó a los santos y </a:t>
            </a:r>
            <a:r>
              <a:rPr lang="es-PR" sz="2400" dirty="0" smtClean="0"/>
              <a:t>a las </a:t>
            </a:r>
            <a:r>
              <a:rPr lang="es-PR" sz="2400" dirty="0"/>
              <a:t>viudas y la presentó viva.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40 Pedro los hizo salir a </a:t>
            </a:r>
            <a:r>
              <a:rPr lang="es-PR" sz="2400" dirty="0" smtClean="0"/>
              <a:t>todos, y </a:t>
            </a:r>
            <a:r>
              <a:rPr lang="es-PR" sz="2400" dirty="0"/>
              <a:t>se arrodilló y oró; </a:t>
            </a:r>
            <a:r>
              <a:rPr lang="es-PR" sz="2400" dirty="0" smtClean="0"/>
              <a:t>luego, mirando </a:t>
            </a:r>
            <a:r>
              <a:rPr lang="es-PR" sz="2400" dirty="0"/>
              <a:t>a la muerta, dijo</a:t>
            </a:r>
            <a:r>
              <a:rPr lang="es-PR" sz="2400" dirty="0" smtClean="0"/>
              <a:t>: —¡</a:t>
            </a:r>
            <a:r>
              <a:rPr lang="es-PR" sz="2400" dirty="0" err="1"/>
              <a:t>Tabitá</a:t>
            </a:r>
            <a:r>
              <a:rPr lang="es-PR" sz="2400" dirty="0"/>
              <a:t>, levántate! Ella </a:t>
            </a:r>
            <a:r>
              <a:rPr lang="es-PR" sz="2400" dirty="0" smtClean="0"/>
              <a:t>abrió los </a:t>
            </a:r>
            <a:r>
              <a:rPr lang="es-PR" sz="2400" dirty="0"/>
              <a:t>ojos y, al ver a Pedro, </a:t>
            </a:r>
            <a:r>
              <a:rPr lang="es-PR" sz="2400" dirty="0" smtClean="0"/>
              <a:t>se sentó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41 Él la tomó de la mano y </a:t>
            </a:r>
            <a:r>
              <a:rPr lang="es-PR" sz="2400" dirty="0" smtClean="0"/>
              <a:t>la levantó</a:t>
            </a:r>
            <a:r>
              <a:rPr lang="es-PR" sz="2400" dirty="0"/>
              <a:t>; luego llamó a </a:t>
            </a:r>
            <a:r>
              <a:rPr lang="es-PR" sz="2400" dirty="0" smtClean="0"/>
              <a:t>los creyentes </a:t>
            </a:r>
            <a:r>
              <a:rPr lang="es-PR" sz="2400" dirty="0"/>
              <a:t>y a las viudas, y </a:t>
            </a:r>
            <a:r>
              <a:rPr lang="es-PR" sz="2400" dirty="0" smtClean="0"/>
              <a:t>la presentó </a:t>
            </a:r>
            <a:r>
              <a:rPr lang="es-PR" sz="2400" dirty="0"/>
              <a:t>viva.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7107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9.42-43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42 Esto fue notorio en toda </a:t>
            </a:r>
            <a:r>
              <a:rPr lang="es-PR" sz="2400" dirty="0" smtClean="0"/>
              <a:t>Jope, y </a:t>
            </a:r>
            <a:r>
              <a:rPr lang="es-PR" sz="2400" dirty="0"/>
              <a:t>muchos creyeron en el Señor.</a:t>
            </a:r>
          </a:p>
          <a:p>
            <a:pPr marL="0" indent="0">
              <a:buNone/>
            </a:pPr>
            <a:r>
              <a:rPr lang="es-PR" sz="2400" dirty="0"/>
              <a:t>43 Pedro se quedó muchos </a:t>
            </a:r>
            <a:r>
              <a:rPr lang="es-PR" sz="2400" dirty="0" smtClean="0"/>
              <a:t>días en </a:t>
            </a:r>
            <a:r>
              <a:rPr lang="es-PR" sz="2400" dirty="0"/>
              <a:t>Jope en casa de un </a:t>
            </a:r>
            <a:r>
              <a:rPr lang="es-PR" sz="2400" dirty="0" smtClean="0"/>
              <a:t>cierto Simón</a:t>
            </a:r>
            <a:r>
              <a:rPr lang="es-PR" sz="2400" dirty="0"/>
              <a:t>, curtidor.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42 Esto se supo en toda la </a:t>
            </a:r>
            <a:r>
              <a:rPr lang="es-PR" sz="2400" dirty="0" smtClean="0"/>
              <a:t>ciudad de </a:t>
            </a:r>
            <a:r>
              <a:rPr lang="es-PR" sz="2400" dirty="0"/>
              <a:t>Jope, y muchos </a:t>
            </a:r>
            <a:r>
              <a:rPr lang="es-PR" sz="2400" dirty="0" smtClean="0"/>
              <a:t>creyeron en </a:t>
            </a:r>
            <a:r>
              <a:rPr lang="es-PR" sz="2400" dirty="0"/>
              <a:t>el Señor.</a:t>
            </a:r>
          </a:p>
          <a:p>
            <a:pPr marL="0" indent="0">
              <a:buNone/>
            </a:pPr>
            <a:r>
              <a:rPr lang="es-PR" sz="2400" dirty="0"/>
              <a:t>43 Pedro se quedó varios </a:t>
            </a:r>
            <a:r>
              <a:rPr lang="es-PR" sz="2400" dirty="0" smtClean="0"/>
              <a:t>días en </a:t>
            </a:r>
            <a:r>
              <a:rPr lang="es-PR" sz="2400" dirty="0"/>
              <a:t>la ciudad, en casa de un </a:t>
            </a:r>
            <a:r>
              <a:rPr lang="es-PR" sz="2400" dirty="0" smtClean="0"/>
              <a:t>curtidor que </a:t>
            </a:r>
            <a:r>
              <a:rPr lang="es-PR" sz="2400" dirty="0"/>
              <a:t>se llamaba Simón.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1227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 err="1"/>
              <a:t>Dorcas</a:t>
            </a:r>
            <a:r>
              <a:rPr lang="es-PR" sz="2400" dirty="0"/>
              <a:t> era una mujer de Dios, que vivía para </a:t>
            </a:r>
            <a:r>
              <a:rPr lang="es-PR" sz="2400" dirty="0" smtClean="0"/>
              <a:t>hacer buenas </a:t>
            </a:r>
            <a:r>
              <a:rPr lang="es-PR" sz="2400" dirty="0"/>
              <a:t>obras y manifestar de forma espontánea su </a:t>
            </a:r>
            <a:r>
              <a:rPr lang="es-PR" sz="2400" dirty="0" smtClean="0"/>
              <a:t>generosidad. Tenía </a:t>
            </a:r>
            <a:r>
              <a:rPr lang="es-PR" sz="2400" dirty="0"/>
              <a:t>buen testimonio con la iglesia y la comunidad.</a:t>
            </a:r>
          </a:p>
          <a:p>
            <a:r>
              <a:rPr lang="es-PR" sz="2400" dirty="0" smtClean="0"/>
              <a:t>Pedro </a:t>
            </a:r>
            <a:r>
              <a:rPr lang="es-PR" sz="2400" dirty="0"/>
              <a:t>respondió adecuadamente al llamado de </a:t>
            </a:r>
            <a:r>
              <a:rPr lang="es-PR" sz="2400" dirty="0" smtClean="0"/>
              <a:t>los creyentes </a:t>
            </a:r>
            <a:r>
              <a:rPr lang="es-PR" sz="2400" dirty="0"/>
              <a:t>ante la crisis de la muerte de un ser querido </a:t>
            </a:r>
            <a:r>
              <a:rPr lang="es-PR" sz="2400" dirty="0" smtClean="0"/>
              <a:t>en la </a:t>
            </a:r>
            <a:r>
              <a:rPr lang="es-PR" sz="2400" dirty="0"/>
              <a:t>iglesia.</a:t>
            </a:r>
          </a:p>
          <a:p>
            <a:r>
              <a:rPr lang="es-PR" sz="2400" dirty="0" smtClean="0"/>
              <a:t>Las </a:t>
            </a:r>
            <a:r>
              <a:rPr lang="es-PR" sz="2400" dirty="0"/>
              <a:t>resurrecciones, y en este sentido, los milagros en </a:t>
            </a:r>
            <a:r>
              <a:rPr lang="es-PR" sz="2400" dirty="0" smtClean="0"/>
              <a:t>general, tienen </a:t>
            </a:r>
            <a:r>
              <a:rPr lang="es-PR" sz="2400" dirty="0"/>
              <a:t>un claro propósito </a:t>
            </a:r>
            <a:r>
              <a:rPr lang="es-PR" sz="2400" dirty="0" err="1"/>
              <a:t>evangelístico</a:t>
            </a:r>
            <a:r>
              <a:rPr lang="es-PR" sz="2400" dirty="0"/>
              <a:t> y educativo: desean </a:t>
            </a:r>
            <a:r>
              <a:rPr lang="es-PR" sz="2400" dirty="0" smtClean="0"/>
              <a:t>glorificar a </a:t>
            </a:r>
            <a:r>
              <a:rPr lang="es-PR" sz="2400" dirty="0"/>
              <a:t>Dios y propiciar las conversiones cristianas.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919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Lección 25 Discípulos fieles Hechos 9.36-43</vt:lpstr>
      <vt:lpstr>Propósito</vt:lpstr>
      <vt:lpstr>Bosquejo de la lección</vt:lpstr>
      <vt:lpstr>Vocabulario bíblico</vt:lpstr>
      <vt:lpstr>Hechos 9.36-37</vt:lpstr>
      <vt:lpstr>Hechos 9.38-39</vt:lpstr>
      <vt:lpstr>Hechos 9.40-41</vt:lpstr>
      <vt:lpstr>Hechos 9.42-43</vt:lpstr>
      <vt:lpstr>Resumen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438</cp:revision>
  <dcterms:created xsi:type="dcterms:W3CDTF">2017-08-18T16:21:21Z</dcterms:created>
  <dcterms:modified xsi:type="dcterms:W3CDTF">2017-08-22T04:18:40Z</dcterms:modified>
</cp:coreProperties>
</file>