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400" r:id="rId7"/>
    <p:sldId id="401" r:id="rId8"/>
    <p:sldId id="402" r:id="rId9"/>
    <p:sldId id="403" r:id="rId10"/>
    <p:sldId id="271" r:id="rId11"/>
    <p:sldId id="404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 fontScale="90000"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Especial 1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A quinientos años de la </a:t>
            </a:r>
            <a:r>
              <a:rPr lang="es-PR" sz="3600" dirty="0"/>
              <a:t>R</a:t>
            </a:r>
            <a:r>
              <a:rPr lang="es-PR" sz="3600" dirty="0" smtClean="0"/>
              <a:t>eforma Protestante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Romanos 12.1-8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«El que exhorta, en la </a:t>
            </a:r>
            <a:r>
              <a:rPr lang="es-PR" sz="2000" i="1" dirty="0" smtClean="0"/>
              <a:t>exhortación</a:t>
            </a:r>
            <a:r>
              <a:rPr lang="es-PR" sz="2000" i="1" dirty="0"/>
              <a:t>; el que reparte, con </a:t>
            </a:r>
            <a:r>
              <a:rPr lang="es-PR" sz="2000" i="1" dirty="0" smtClean="0"/>
              <a:t>generosidad; el </a:t>
            </a:r>
            <a:r>
              <a:rPr lang="es-PR" sz="2000" i="1" dirty="0"/>
              <a:t>que preside, con solicitud; el que hace misericordia, con alegría</a:t>
            </a:r>
            <a:r>
              <a:rPr lang="es-PR" sz="2000" i="1" dirty="0" smtClean="0"/>
              <a:t>».</a:t>
            </a:r>
          </a:p>
          <a:p>
            <a:r>
              <a:rPr lang="es-PR" sz="2000" i="1" dirty="0" smtClean="0"/>
              <a:t>—Romanos 12.1-8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Al terminar la sesión, recuérdele a la clase lo </a:t>
            </a:r>
            <a:r>
              <a:rPr lang="es-PR" sz="2400" dirty="0" smtClean="0"/>
              <a:t>que hemos </a:t>
            </a:r>
            <a:r>
              <a:rPr lang="es-PR" sz="2400" dirty="0"/>
              <a:t>dicho acerca de la Reforma del siglo XVI. En </a:t>
            </a:r>
            <a:r>
              <a:rPr lang="es-PR" sz="2400" dirty="0" smtClean="0"/>
              <a:t>estos días </a:t>
            </a:r>
            <a:r>
              <a:rPr lang="es-PR" sz="2400" dirty="0"/>
              <a:t>en que se celebra y se conmemora esa Reforma, </a:t>
            </a:r>
            <a:r>
              <a:rPr lang="es-PR" sz="2400" dirty="0" smtClean="0"/>
              <a:t>debemos cuidar </a:t>
            </a:r>
            <a:r>
              <a:rPr lang="es-PR" sz="2400" dirty="0"/>
              <a:t>de no pensar que ya con eso todo está </a:t>
            </a:r>
            <a:r>
              <a:rPr lang="es-PR" sz="2400" dirty="0" smtClean="0"/>
              <a:t>hecho. La </a:t>
            </a:r>
            <a:r>
              <a:rPr lang="es-PR" sz="2400" dirty="0"/>
              <a:t>reforma no es solo gloria pasada, sino un reto presente.</a:t>
            </a:r>
          </a:p>
          <a:p>
            <a:r>
              <a:rPr lang="es-PR" sz="2400" dirty="0" smtClean="0"/>
              <a:t>La </a:t>
            </a:r>
            <a:r>
              <a:rPr lang="es-PR" sz="2400" dirty="0"/>
              <a:t>razón por la que ese reto siempre está con </a:t>
            </a:r>
            <a:r>
              <a:rPr lang="es-PR" sz="2400" dirty="0" smtClean="0"/>
              <a:t>nosotros no </a:t>
            </a:r>
            <a:r>
              <a:rPr lang="es-PR" sz="2400" dirty="0"/>
              <a:t>es que la Reforma haya fracasado o haya quedado </a:t>
            </a:r>
            <a:r>
              <a:rPr lang="es-PR" sz="2400" dirty="0" smtClean="0"/>
              <a:t>truncada, sino </a:t>
            </a:r>
            <a:r>
              <a:rPr lang="es-PR" sz="2400" dirty="0"/>
              <a:t>es que toda iglesia y cada generación tienen </a:t>
            </a:r>
            <a:r>
              <a:rPr lang="es-PR" sz="2400" dirty="0" smtClean="0"/>
              <a:t>constantemente la </a:t>
            </a:r>
            <a:r>
              <a:rPr lang="es-PR" sz="2400" dirty="0"/>
              <a:t>tentación de conformarse al mundo. El único modo de </a:t>
            </a:r>
            <a:r>
              <a:rPr lang="es-PR" sz="2400" dirty="0" smtClean="0"/>
              <a:t>evitarla es </a:t>
            </a:r>
            <a:r>
              <a:rPr lang="es-PR" sz="2400" dirty="0"/>
              <a:t>mediante una renovación del entendimiento, es </a:t>
            </a:r>
            <a:r>
              <a:rPr lang="es-PR" sz="2400" dirty="0" smtClean="0"/>
              <a:t>decir, empezar </a:t>
            </a:r>
            <a:r>
              <a:rPr lang="es-PR" sz="2400" dirty="0"/>
              <a:t>a ver las cosas todas de una manera diferente. Esa </a:t>
            </a:r>
            <a:r>
              <a:rPr lang="es-PR" sz="2400" dirty="0" smtClean="0"/>
              <a:t>renovación tiene </a:t>
            </a:r>
            <a:r>
              <a:rPr lang="es-PR" sz="2400" dirty="0"/>
              <a:t>que ser constante, ya que es necesaria la reforma </a:t>
            </a:r>
            <a:r>
              <a:rPr lang="es-PR" sz="2400" dirty="0" smtClean="0"/>
              <a:t>tanto en </a:t>
            </a:r>
            <a:r>
              <a:rPr lang="es-PR" sz="2400" dirty="0"/>
              <a:t>la iglesia como en cada creyente individualmente</a:t>
            </a:r>
            <a:r>
              <a:rPr lang="es-PR" sz="2400" dirty="0" smtClean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 smtClean="0"/>
              <a:t>Termine </a:t>
            </a:r>
            <a:r>
              <a:rPr lang="es-PR" sz="2400" dirty="0"/>
              <a:t>la clase leyendo todo el pasaje bíblico hasta el fin </a:t>
            </a:r>
            <a:r>
              <a:rPr lang="es-PR" sz="2400" dirty="0" smtClean="0"/>
              <a:t>del versículo </a:t>
            </a:r>
            <a:r>
              <a:rPr lang="es-PR" sz="2400" dirty="0"/>
              <a:t>8. Puesto que en el material que aparece más arriba </a:t>
            </a:r>
            <a:r>
              <a:rPr lang="es-PR" sz="2400" dirty="0" smtClean="0"/>
              <a:t>no hemos </a:t>
            </a:r>
            <a:r>
              <a:rPr lang="es-PR" sz="2400" dirty="0"/>
              <a:t>discutido todo el pasaje, al final de la clase, después </a:t>
            </a:r>
            <a:r>
              <a:rPr lang="es-PR" sz="2400" dirty="0" smtClean="0"/>
              <a:t>de haber </a:t>
            </a:r>
            <a:r>
              <a:rPr lang="es-PR" sz="2400" dirty="0"/>
              <a:t>explicado en qué consiste la transformación necesaria y </a:t>
            </a:r>
            <a:r>
              <a:rPr lang="es-PR" sz="2400" dirty="0" smtClean="0"/>
              <a:t>cuáles son </a:t>
            </a:r>
            <a:r>
              <a:rPr lang="es-PR" sz="2400" dirty="0"/>
              <a:t>las tentaciones del mundo, el resto del pasaje casi se </a:t>
            </a:r>
            <a:r>
              <a:rPr lang="es-PR" sz="2400" dirty="0" smtClean="0"/>
              <a:t>expli</a:t>
            </a:r>
            <a:r>
              <a:rPr lang="es-PR" sz="2400" dirty="0"/>
              <a:t>ca por sí solo, lo que sigue es sencillamente una serie de </a:t>
            </a:r>
            <a:r>
              <a:rPr lang="es-PR" sz="2400" dirty="0" smtClean="0"/>
              <a:t>ejemplos de </a:t>
            </a:r>
            <a:r>
              <a:rPr lang="es-PR" sz="2400" dirty="0"/>
              <a:t>lo que implica no conformarse al mundo.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818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Te damos gracias, Dios y Señor de todos los tiempos, </a:t>
            </a:r>
            <a:r>
              <a:rPr lang="es-PR" sz="2400" i="1" dirty="0" smtClean="0"/>
              <a:t>por lo </a:t>
            </a:r>
            <a:r>
              <a:rPr lang="es-PR" sz="2400" i="1" dirty="0"/>
              <a:t>que sucedió en aquellos tiempos de la </a:t>
            </a:r>
            <a:r>
              <a:rPr lang="es-PR" sz="2400" i="1" dirty="0" smtClean="0"/>
              <a:t>Reforma Protestante</a:t>
            </a:r>
            <a:r>
              <a:rPr lang="es-PR" sz="2400" i="1" dirty="0"/>
              <a:t>. Te pedimos que en estos tiempos </a:t>
            </a:r>
            <a:r>
              <a:rPr lang="es-PR" sz="2400" i="1" dirty="0" smtClean="0"/>
              <a:t>nuestros actúes </a:t>
            </a:r>
            <a:r>
              <a:rPr lang="es-PR" sz="2400" i="1" dirty="0"/>
              <a:t>en nuestros corazones, en nuestra iglesia y </a:t>
            </a:r>
            <a:r>
              <a:rPr lang="es-PR" sz="2400" i="1" dirty="0" smtClean="0"/>
              <a:t>en nuestra </a:t>
            </a:r>
            <a:r>
              <a:rPr lang="es-PR" sz="2400" i="1" dirty="0"/>
              <a:t>sociedad con la misma fuerza con que lo </a:t>
            </a:r>
            <a:r>
              <a:rPr lang="es-PR" sz="2400" i="1" dirty="0" smtClean="0"/>
              <a:t>hiciste antes </a:t>
            </a:r>
            <a:r>
              <a:rPr lang="es-PR" sz="2400" i="1" dirty="0"/>
              <a:t>mediante tu Espíritu, dándonos la </a:t>
            </a:r>
            <a:r>
              <a:rPr lang="es-PR" sz="2400" i="1" dirty="0" smtClean="0"/>
              <a:t>transformación necesaria </a:t>
            </a:r>
            <a:r>
              <a:rPr lang="es-PR" sz="2400" i="1" dirty="0"/>
              <a:t>para no conformarnos a este mundo. Por Jesucristo</a:t>
            </a:r>
            <a:r>
              <a:rPr lang="es-PR" sz="2400" i="1"/>
              <a:t>, </a:t>
            </a:r>
            <a:r>
              <a:rPr lang="es-PR" sz="2400" i="1" smtClean="0"/>
              <a:t>el Rey </a:t>
            </a:r>
            <a:r>
              <a:rPr lang="es-PR" sz="2400" i="1" dirty="0"/>
              <a:t>que vino no para ser servido, sino para servir,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El propósito de la lección </a:t>
            </a:r>
            <a:r>
              <a:rPr lang="es-PR" sz="2400" dirty="0" smtClean="0"/>
              <a:t>especial de </a:t>
            </a:r>
            <a:r>
              <a:rPr lang="es-PR" sz="2400" dirty="0"/>
              <a:t>hoy es, en medio de todo </a:t>
            </a:r>
            <a:r>
              <a:rPr lang="es-PR" sz="2400" dirty="0" smtClean="0"/>
              <a:t>lo que </a:t>
            </a:r>
            <a:r>
              <a:rPr lang="es-PR" sz="2400" dirty="0"/>
              <a:t>escuchamos y hacemos </a:t>
            </a:r>
            <a:r>
              <a:rPr lang="es-PR" sz="2400" dirty="0" smtClean="0"/>
              <a:t>en conmemoración </a:t>
            </a:r>
            <a:r>
              <a:rPr lang="es-PR" sz="2400" dirty="0"/>
              <a:t>del inicio de </a:t>
            </a:r>
            <a:r>
              <a:rPr lang="es-PR" sz="2400" dirty="0" smtClean="0"/>
              <a:t>la Reforma </a:t>
            </a:r>
            <a:r>
              <a:rPr lang="es-PR" sz="2400" dirty="0"/>
              <a:t>Protestante, </a:t>
            </a:r>
            <a:r>
              <a:rPr lang="es-PR" sz="2400" dirty="0" smtClean="0"/>
              <a:t>detenernos a </a:t>
            </a:r>
            <a:r>
              <a:rPr lang="es-PR" sz="2400" dirty="0"/>
              <a:t>pensar acerca de lo que </a:t>
            </a:r>
            <a:r>
              <a:rPr lang="es-PR" sz="2400" dirty="0" smtClean="0"/>
              <a:t>esa reforma </a:t>
            </a:r>
            <a:r>
              <a:rPr lang="es-PR" sz="2400" dirty="0"/>
              <a:t>nos enseña para </a:t>
            </a:r>
            <a:r>
              <a:rPr lang="es-PR" sz="2400" dirty="0" smtClean="0"/>
              <a:t>nuestra vida </a:t>
            </a:r>
            <a:r>
              <a:rPr lang="es-PR" sz="2400" dirty="0"/>
              <a:t>cristiana hoy, tanto </a:t>
            </a:r>
            <a:r>
              <a:rPr lang="es-PR" sz="2400" dirty="0" smtClean="0"/>
              <a:t>individual como </a:t>
            </a:r>
            <a:r>
              <a:rPr lang="es-PR" sz="2400" dirty="0"/>
              <a:t>colectiva. ¿Será </a:t>
            </a:r>
            <a:r>
              <a:rPr lang="es-PR" sz="2400" dirty="0" smtClean="0"/>
              <a:t>necesaria una </a:t>
            </a:r>
            <a:r>
              <a:rPr lang="es-PR" sz="2400" dirty="0"/>
              <a:t>nueva reforma? De ser así</a:t>
            </a:r>
            <a:r>
              <a:rPr lang="es-PR" sz="2400" dirty="0" smtClean="0"/>
              <a:t>, ¿</a:t>
            </a:r>
            <a:r>
              <a:rPr lang="es-PR" sz="2400" dirty="0"/>
              <a:t>qué nos enseña aquella </a:t>
            </a:r>
            <a:r>
              <a:rPr lang="es-PR" sz="2400" dirty="0" smtClean="0"/>
              <a:t>reforma de </a:t>
            </a:r>
            <a:r>
              <a:rPr lang="es-PR" sz="2400" dirty="0"/>
              <a:t>hace ya 500 años?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El </a:t>
            </a:r>
            <a:r>
              <a:rPr lang="es-PR" sz="2400" dirty="0"/>
              <a:t>quinto centenario de </a:t>
            </a:r>
            <a:r>
              <a:rPr lang="es-PR" sz="2400" dirty="0" smtClean="0"/>
              <a:t>la Reforma</a:t>
            </a:r>
            <a:r>
              <a:rPr lang="es-PR" sz="2400" dirty="0"/>
              <a:t>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PR" sz="2000" dirty="0" smtClean="0"/>
              <a:t>Reconocimiento </a:t>
            </a:r>
            <a:r>
              <a:rPr lang="es-PR" sz="2000" dirty="0"/>
              <a:t>de </a:t>
            </a:r>
            <a:r>
              <a:rPr lang="es-PR" sz="2000" dirty="0" smtClean="0"/>
              <a:t>las celebraciones y conmemoraciones de estos </a:t>
            </a:r>
            <a:r>
              <a:rPr lang="es-PR" sz="2000" dirty="0"/>
              <a:t>días.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PR" sz="2000" dirty="0" smtClean="0"/>
              <a:t>Lo </a:t>
            </a:r>
            <a:r>
              <a:rPr lang="es-PR" sz="2000" dirty="0"/>
              <a:t>importante </a:t>
            </a:r>
            <a:r>
              <a:rPr lang="es-PR" sz="2000" dirty="0" smtClean="0"/>
              <a:t>es descubrir </a:t>
            </a:r>
            <a:r>
              <a:rPr lang="es-PR" sz="2000" dirty="0"/>
              <a:t>lo que </a:t>
            </a:r>
            <a:r>
              <a:rPr lang="es-PR" sz="2000" dirty="0" smtClean="0"/>
              <a:t>la Reforma </a:t>
            </a:r>
            <a:r>
              <a:rPr lang="es-PR" sz="2000" dirty="0"/>
              <a:t>nos enseña.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Lo </a:t>
            </a:r>
            <a:r>
              <a:rPr lang="es-PR" sz="2400" dirty="0"/>
              <a:t>que significa </a:t>
            </a:r>
            <a:r>
              <a:rPr lang="es-PR" sz="2400" dirty="0" smtClean="0"/>
              <a:t>no conformarse </a:t>
            </a:r>
            <a:r>
              <a:rPr lang="es-PR" sz="2400" dirty="0"/>
              <a:t>al mundo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Lo </a:t>
            </a:r>
            <a:r>
              <a:rPr lang="es-PR" sz="2400" dirty="0"/>
              <a:t>que eso significa </a:t>
            </a:r>
            <a:r>
              <a:rPr lang="es-PR" sz="2400" dirty="0" smtClean="0"/>
              <a:t>para la </a:t>
            </a:r>
            <a:r>
              <a:rPr lang="es-PR" sz="2400" dirty="0"/>
              <a:t>iglesia.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«JUSTIFICACIÓN POR </a:t>
            </a:r>
            <a:r>
              <a:rPr lang="es-PR" sz="2400" b="1" dirty="0" smtClean="0"/>
              <a:t>LA FE</a:t>
            </a:r>
            <a:r>
              <a:rPr lang="es-PR" sz="2400" b="1" dirty="0"/>
              <a:t>»: </a:t>
            </a:r>
            <a:r>
              <a:rPr lang="es-PR" sz="2400" dirty="0"/>
              <a:t>La afirmación de </a:t>
            </a:r>
            <a:r>
              <a:rPr lang="es-PR" sz="2400" dirty="0" smtClean="0"/>
              <a:t>que Dios </a:t>
            </a:r>
            <a:r>
              <a:rPr lang="es-PR" sz="2400" dirty="0"/>
              <a:t>no nos declara </a:t>
            </a:r>
            <a:r>
              <a:rPr lang="es-PR" sz="2400" dirty="0" smtClean="0"/>
              <a:t>justos porque </a:t>
            </a:r>
            <a:r>
              <a:rPr lang="es-PR" sz="2400" dirty="0"/>
              <a:t>lo </a:t>
            </a:r>
            <a:r>
              <a:rPr lang="es-PR" sz="2400" dirty="0" smtClean="0"/>
              <a:t>seamos, sino </a:t>
            </a:r>
            <a:r>
              <a:rPr lang="es-PR" sz="2400" dirty="0"/>
              <a:t>más bien por </a:t>
            </a:r>
            <a:r>
              <a:rPr lang="es-PR" sz="2400" dirty="0" smtClean="0"/>
              <a:t>un acto </a:t>
            </a:r>
            <a:r>
              <a:rPr lang="es-PR" sz="2400" dirty="0"/>
              <a:t>de absolución gratuita.</a:t>
            </a:r>
          </a:p>
          <a:p>
            <a:pPr marL="0" indent="0">
              <a:buNone/>
            </a:pPr>
            <a:r>
              <a:rPr lang="es-PR" sz="2400" b="1" dirty="0"/>
              <a:t>«SACERDOCIO DE </a:t>
            </a:r>
            <a:r>
              <a:rPr lang="es-PR" sz="2400" b="1" dirty="0" smtClean="0"/>
              <a:t>TODOS LOS </a:t>
            </a:r>
            <a:r>
              <a:rPr lang="es-PR" sz="2400" b="1" dirty="0"/>
              <a:t>CREYENTES»: </a:t>
            </a:r>
            <a:r>
              <a:rPr lang="es-PR" sz="2400" dirty="0" smtClean="0"/>
              <a:t>El hecho </a:t>
            </a:r>
            <a:r>
              <a:rPr lang="es-PR" sz="2400" dirty="0"/>
              <a:t>de que todos </a:t>
            </a:r>
            <a:r>
              <a:rPr lang="es-PR" sz="2400" dirty="0" smtClean="0"/>
              <a:t>los creyentes </a:t>
            </a:r>
            <a:r>
              <a:rPr lang="es-PR" sz="2400" dirty="0"/>
              <a:t>son </a:t>
            </a:r>
            <a:r>
              <a:rPr lang="es-PR" sz="2400" dirty="0" smtClean="0"/>
              <a:t>sacerdotes que </a:t>
            </a:r>
            <a:r>
              <a:rPr lang="es-PR" sz="2400" dirty="0"/>
              <a:t>pueden y </a:t>
            </a:r>
            <a:r>
              <a:rPr lang="es-PR" sz="2400" dirty="0" smtClean="0"/>
              <a:t>deben acercarse </a:t>
            </a:r>
            <a:r>
              <a:rPr lang="es-PR" sz="2400" dirty="0"/>
              <a:t>a Dios, no </a:t>
            </a:r>
            <a:r>
              <a:rPr lang="es-PR" sz="2400" dirty="0" smtClean="0"/>
              <a:t>solamente en </a:t>
            </a:r>
            <a:r>
              <a:rPr lang="es-PR" sz="2400" dirty="0"/>
              <a:t>su </a:t>
            </a:r>
            <a:r>
              <a:rPr lang="es-PR" sz="2400" dirty="0" smtClean="0"/>
              <a:t>propio nombre</a:t>
            </a:r>
            <a:r>
              <a:rPr lang="es-PR" sz="2400" dirty="0"/>
              <a:t>, sino en el </a:t>
            </a:r>
            <a:r>
              <a:rPr lang="es-PR" sz="2400" dirty="0" smtClean="0"/>
              <a:t>del resto </a:t>
            </a:r>
            <a:r>
              <a:rPr lang="es-PR" sz="2400" dirty="0"/>
              <a:t>de la iglesia, </a:t>
            </a:r>
            <a:r>
              <a:rPr lang="es-PR" sz="2400" dirty="0" smtClean="0"/>
              <a:t>para pedirle </a:t>
            </a:r>
            <a:r>
              <a:rPr lang="es-PR" sz="2400" dirty="0"/>
              <a:t>por sí </a:t>
            </a:r>
            <a:r>
              <a:rPr lang="es-PR" sz="2400" dirty="0" smtClean="0"/>
              <a:t>mismos, por </a:t>
            </a:r>
            <a:r>
              <a:rPr lang="es-PR" sz="2400" dirty="0"/>
              <a:t>la iglesia y por </a:t>
            </a:r>
            <a:r>
              <a:rPr lang="es-PR" sz="2400" dirty="0" smtClean="0"/>
              <a:t>toda la </a:t>
            </a:r>
            <a:r>
              <a:rPr lang="es-PR" sz="2400" dirty="0"/>
              <a:t>creación de Dios –</a:t>
            </a:r>
            <a:r>
              <a:rPr lang="es-PR" sz="2400" dirty="0" smtClean="0"/>
              <a:t>particularmente por quienes no </a:t>
            </a:r>
            <a:r>
              <a:rPr lang="es-PR" sz="2400" dirty="0"/>
              <a:t>oran ni conocen </a:t>
            </a:r>
            <a:r>
              <a:rPr lang="es-PR" sz="2400" dirty="0" smtClean="0"/>
              <a:t>a Dios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b="1" dirty="0"/>
              <a:t>«AUTORIDAD DE LAS </a:t>
            </a:r>
            <a:r>
              <a:rPr lang="es-PR" sz="2400" b="1" dirty="0" smtClean="0"/>
              <a:t>ESCRITURAS</a:t>
            </a:r>
            <a:r>
              <a:rPr lang="es-PR" sz="2400" b="1" dirty="0"/>
              <a:t>»: </a:t>
            </a:r>
            <a:r>
              <a:rPr lang="es-PR" sz="2400" dirty="0"/>
              <a:t>El </a:t>
            </a:r>
            <a:r>
              <a:rPr lang="es-PR" sz="2400" dirty="0" smtClean="0"/>
              <a:t>principio de </a:t>
            </a:r>
            <a:r>
              <a:rPr lang="es-PR" sz="2400" dirty="0"/>
              <a:t>que en materia de </a:t>
            </a:r>
            <a:r>
              <a:rPr lang="es-PR" sz="2400" dirty="0" smtClean="0"/>
              <a:t>fe y </a:t>
            </a:r>
            <a:r>
              <a:rPr lang="es-PR" sz="2400" dirty="0"/>
              <a:t>conducta no hay </a:t>
            </a:r>
            <a:r>
              <a:rPr lang="es-PR" sz="2400" dirty="0" smtClean="0"/>
              <a:t>autoridad por </a:t>
            </a:r>
            <a:r>
              <a:rPr lang="es-PR" sz="2400" dirty="0"/>
              <a:t>encima de </a:t>
            </a:r>
            <a:r>
              <a:rPr lang="es-PR" sz="2400" dirty="0" smtClean="0"/>
              <a:t>las Escrituras</a:t>
            </a:r>
            <a:r>
              <a:rPr lang="es-PR" sz="2400" dirty="0"/>
              <a:t>. Los </a:t>
            </a:r>
            <a:r>
              <a:rPr lang="es-PR" sz="2400" dirty="0" smtClean="0"/>
              <a:t>reformadores afirmaron esto porque </a:t>
            </a:r>
            <a:r>
              <a:rPr lang="es-PR" sz="2400" dirty="0"/>
              <a:t>a través de </a:t>
            </a:r>
            <a:r>
              <a:rPr lang="es-PR" sz="2400" dirty="0" smtClean="0"/>
              <a:t>los siglos </a:t>
            </a:r>
            <a:r>
              <a:rPr lang="es-PR" sz="2400" dirty="0"/>
              <a:t>se habían </a:t>
            </a:r>
            <a:r>
              <a:rPr lang="es-PR" sz="2400" dirty="0" smtClean="0"/>
              <a:t>acumulado prácticas </a:t>
            </a:r>
            <a:r>
              <a:rPr lang="es-PR" sz="2400" dirty="0"/>
              <a:t>y </a:t>
            </a:r>
            <a:r>
              <a:rPr lang="es-PR" sz="2400" dirty="0" smtClean="0"/>
              <a:t>tradiciones que</a:t>
            </a:r>
            <a:r>
              <a:rPr lang="es-PR" sz="2400" dirty="0"/>
              <a:t>, en lugar de </a:t>
            </a:r>
            <a:r>
              <a:rPr lang="es-PR" sz="2400" dirty="0" smtClean="0"/>
              <a:t>afirmar y </a:t>
            </a:r>
            <a:r>
              <a:rPr lang="es-PR" sz="2400" dirty="0"/>
              <a:t>manifestar la </a:t>
            </a:r>
            <a:r>
              <a:rPr lang="es-PR" sz="2400" dirty="0" smtClean="0"/>
              <a:t>fe bíblica</a:t>
            </a:r>
            <a:r>
              <a:rPr lang="es-PR" sz="2400" dirty="0"/>
              <a:t>, la </a:t>
            </a:r>
            <a:r>
              <a:rPr lang="es-PR" sz="2400" dirty="0" smtClean="0"/>
              <a:t>contradecían –o </a:t>
            </a:r>
            <a:r>
              <a:rPr lang="es-PR" sz="2400" dirty="0"/>
              <a:t>al menos la obstaculizaban.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Romanos 12.1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 Por lo tanto, hermanos, </a:t>
            </a:r>
            <a:r>
              <a:rPr lang="es-PR" sz="2400" dirty="0" smtClean="0"/>
              <a:t>os ruego </a:t>
            </a:r>
            <a:r>
              <a:rPr lang="es-PR" sz="2400" dirty="0"/>
              <a:t>por las misericordias </a:t>
            </a:r>
            <a:r>
              <a:rPr lang="es-PR" sz="2400" dirty="0" smtClean="0"/>
              <a:t>de Dios </a:t>
            </a:r>
            <a:r>
              <a:rPr lang="es-PR" sz="2400" dirty="0"/>
              <a:t>que presentéis </a:t>
            </a:r>
            <a:r>
              <a:rPr lang="es-PR" sz="2400" dirty="0" smtClean="0"/>
              <a:t>vuestros cuerpos </a:t>
            </a:r>
            <a:r>
              <a:rPr lang="es-PR" sz="2400" dirty="0"/>
              <a:t>como sacrificio </a:t>
            </a:r>
            <a:r>
              <a:rPr lang="es-PR" sz="2400" dirty="0" smtClean="0"/>
              <a:t>vivo, santo</a:t>
            </a:r>
            <a:r>
              <a:rPr lang="es-PR" sz="2400" dirty="0"/>
              <a:t>, agradable a Dios, que </a:t>
            </a:r>
            <a:r>
              <a:rPr lang="es-PR" sz="2400" dirty="0" smtClean="0"/>
              <a:t>es vuestro </a:t>
            </a:r>
            <a:r>
              <a:rPr lang="es-PR" sz="2400" dirty="0"/>
              <a:t>verdadero culto.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 Por tanto, hermanos míos, </a:t>
            </a:r>
            <a:r>
              <a:rPr lang="es-PR" sz="2400" dirty="0" smtClean="0"/>
              <a:t>les ruego </a:t>
            </a:r>
            <a:r>
              <a:rPr lang="es-PR" sz="2400" dirty="0"/>
              <a:t>por la misericordia </a:t>
            </a:r>
            <a:r>
              <a:rPr lang="es-PR" sz="2400" dirty="0" smtClean="0"/>
              <a:t>de Dios </a:t>
            </a:r>
            <a:r>
              <a:rPr lang="es-PR" sz="2400" dirty="0"/>
              <a:t>que se presenten </a:t>
            </a:r>
            <a:r>
              <a:rPr lang="es-PR" sz="2400" dirty="0" smtClean="0"/>
              <a:t>ustedes mismos </a:t>
            </a:r>
            <a:r>
              <a:rPr lang="es-PR" sz="2400" dirty="0"/>
              <a:t>como ofrenda </a:t>
            </a:r>
            <a:r>
              <a:rPr lang="es-PR" sz="2400" dirty="0" smtClean="0"/>
              <a:t>viva, santa </a:t>
            </a:r>
            <a:r>
              <a:rPr lang="es-PR" sz="2400" dirty="0"/>
              <a:t>y agradable a Dios. </a:t>
            </a:r>
            <a:r>
              <a:rPr lang="es-PR" sz="2400" dirty="0" smtClean="0"/>
              <a:t>Éste es </a:t>
            </a:r>
            <a:r>
              <a:rPr lang="es-PR" sz="2400" dirty="0"/>
              <a:t>el verdadero culto que </a:t>
            </a:r>
            <a:r>
              <a:rPr lang="es-PR" sz="2400" dirty="0" smtClean="0"/>
              <a:t>deben ofrecer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Romanos 12.2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2 No os conforméis a </a:t>
            </a:r>
            <a:r>
              <a:rPr lang="pt-BR" sz="2400" dirty="0" smtClean="0"/>
              <a:t>este </a:t>
            </a:r>
            <a:r>
              <a:rPr lang="es-PR" sz="2400" dirty="0" smtClean="0"/>
              <a:t>mundo</a:t>
            </a:r>
            <a:r>
              <a:rPr lang="es-PR" sz="2400" dirty="0"/>
              <a:t>, sino transformaos </a:t>
            </a:r>
            <a:r>
              <a:rPr lang="es-PR" sz="2400" dirty="0" smtClean="0"/>
              <a:t>por medio </a:t>
            </a:r>
            <a:r>
              <a:rPr lang="es-PR" sz="2400" dirty="0"/>
              <a:t>de la renovación </a:t>
            </a:r>
            <a:r>
              <a:rPr lang="es-PR" sz="2400" dirty="0" smtClean="0"/>
              <a:t>de vuestro </a:t>
            </a:r>
            <a:r>
              <a:rPr lang="es-PR" sz="2400" dirty="0"/>
              <a:t>entendimiento, </a:t>
            </a:r>
            <a:r>
              <a:rPr lang="es-PR" sz="2400" dirty="0" smtClean="0"/>
              <a:t>para que </a:t>
            </a:r>
            <a:r>
              <a:rPr lang="es-PR" sz="2400" dirty="0"/>
              <a:t>comprobéis cuál es </a:t>
            </a:r>
            <a:r>
              <a:rPr lang="es-PR" sz="2400" dirty="0" smtClean="0"/>
              <a:t>la buena </a:t>
            </a:r>
            <a:r>
              <a:rPr lang="es-PR" sz="2400" dirty="0"/>
              <a:t>voluntad de Dios, </a:t>
            </a:r>
            <a:r>
              <a:rPr lang="es-PR" sz="2400" dirty="0" smtClean="0"/>
              <a:t>agradable y </a:t>
            </a:r>
            <a:r>
              <a:rPr lang="es-PR" sz="2400" dirty="0"/>
              <a:t>perfecta.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 No vivan ya según los </a:t>
            </a:r>
            <a:r>
              <a:rPr lang="es-PR" sz="2400" dirty="0" smtClean="0"/>
              <a:t>criterios del </a:t>
            </a:r>
            <a:r>
              <a:rPr lang="es-PR" sz="2400" dirty="0"/>
              <a:t>tiempo presente; al </a:t>
            </a:r>
            <a:r>
              <a:rPr lang="es-PR" sz="2400" dirty="0" smtClean="0"/>
              <a:t>contrario, cambien </a:t>
            </a:r>
            <a:r>
              <a:rPr lang="es-PR" sz="2400" dirty="0"/>
              <a:t>su manera </a:t>
            </a:r>
            <a:r>
              <a:rPr lang="es-PR" sz="2400" dirty="0" smtClean="0"/>
              <a:t>de pensar </a:t>
            </a:r>
            <a:r>
              <a:rPr lang="es-PR" sz="2400" dirty="0"/>
              <a:t>para que así cambie </a:t>
            </a:r>
            <a:r>
              <a:rPr lang="es-PR" sz="2400" dirty="0" smtClean="0"/>
              <a:t>su manera </a:t>
            </a:r>
            <a:r>
              <a:rPr lang="es-PR" sz="2400" dirty="0"/>
              <a:t>de vivir y lleguen </a:t>
            </a:r>
            <a:r>
              <a:rPr lang="es-PR" sz="2400" dirty="0" smtClean="0"/>
              <a:t>a conocer </a:t>
            </a:r>
            <a:r>
              <a:rPr lang="es-PR" sz="2400" dirty="0"/>
              <a:t>la voluntad de Dios, </a:t>
            </a:r>
            <a:r>
              <a:rPr lang="es-PR" sz="2400" dirty="0" smtClean="0"/>
              <a:t>es decir</a:t>
            </a:r>
            <a:r>
              <a:rPr lang="es-PR" sz="2400" dirty="0"/>
              <a:t>, lo que es bueno, lo que </a:t>
            </a:r>
            <a:r>
              <a:rPr lang="es-PR" sz="2400" dirty="0" smtClean="0"/>
              <a:t>le es </a:t>
            </a:r>
            <a:r>
              <a:rPr lang="es-PR" sz="2400" dirty="0"/>
              <a:t>grato, lo que es perfecto.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351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Romanos 12.3-4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 Digo, pues, por la gracia </a:t>
            </a:r>
            <a:r>
              <a:rPr lang="es-PR" sz="2400" dirty="0" smtClean="0"/>
              <a:t>que me </a:t>
            </a:r>
            <a:r>
              <a:rPr lang="es-PR" sz="2400" dirty="0"/>
              <a:t>es dada, a cada cual </a:t>
            </a:r>
            <a:r>
              <a:rPr lang="es-PR" sz="2400" dirty="0" smtClean="0"/>
              <a:t>que está </a:t>
            </a:r>
            <a:r>
              <a:rPr lang="es-PR" sz="2400" dirty="0"/>
              <a:t>entre vosotros, que </a:t>
            </a:r>
            <a:r>
              <a:rPr lang="es-PR" sz="2400" dirty="0" smtClean="0"/>
              <a:t>no tenga </a:t>
            </a:r>
            <a:r>
              <a:rPr lang="es-PR" sz="2400" dirty="0"/>
              <a:t>más alto concepto de </a:t>
            </a:r>
            <a:r>
              <a:rPr lang="es-PR" sz="2400" dirty="0" smtClean="0"/>
              <a:t>sí </a:t>
            </a:r>
            <a:r>
              <a:rPr lang="es-PR" sz="2400" dirty="0"/>
              <a:t>que el que debe tener, sino </a:t>
            </a:r>
            <a:r>
              <a:rPr lang="es-PR" sz="2400" dirty="0" smtClean="0"/>
              <a:t>que piense </a:t>
            </a:r>
            <a:r>
              <a:rPr lang="es-PR" sz="2400" dirty="0"/>
              <a:t>de sí con cordura, </a:t>
            </a:r>
            <a:r>
              <a:rPr lang="es-PR" sz="2400" dirty="0" smtClean="0"/>
              <a:t>conforme a </a:t>
            </a:r>
            <a:r>
              <a:rPr lang="es-PR" sz="2400" dirty="0"/>
              <a:t>la medida de fe </a:t>
            </a:r>
            <a:r>
              <a:rPr lang="es-PR" sz="2400" dirty="0" smtClean="0"/>
              <a:t>que Dios </a:t>
            </a:r>
            <a:r>
              <a:rPr lang="es-PR" sz="2400" dirty="0"/>
              <a:t>repartió a cada uno.</a:t>
            </a:r>
          </a:p>
          <a:p>
            <a:pPr marL="0" indent="0">
              <a:buNone/>
            </a:pPr>
            <a:r>
              <a:rPr lang="es-PR" sz="2400" dirty="0"/>
              <a:t>4 De la manera que en un </a:t>
            </a:r>
            <a:r>
              <a:rPr lang="es-PR" sz="2400" dirty="0" smtClean="0"/>
              <a:t>cuerpo tenemos </a:t>
            </a:r>
            <a:r>
              <a:rPr lang="es-PR" sz="2400" dirty="0"/>
              <a:t>muchos </a:t>
            </a:r>
            <a:r>
              <a:rPr lang="es-PR" sz="2400" dirty="0" smtClean="0"/>
              <a:t>miembros, pero </a:t>
            </a:r>
            <a:r>
              <a:rPr lang="es-PR" sz="2400" dirty="0"/>
              <a:t>no todos los miembros </a:t>
            </a:r>
            <a:r>
              <a:rPr lang="es-PR" sz="2400" dirty="0" smtClean="0"/>
              <a:t>tienen la </a:t>
            </a:r>
            <a:r>
              <a:rPr lang="es-PR" sz="2400" dirty="0"/>
              <a:t>misma función,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 Por el encargo que Dios en </a:t>
            </a:r>
            <a:r>
              <a:rPr lang="es-PR" sz="2400" dirty="0" smtClean="0"/>
              <a:t>su bondad </a:t>
            </a:r>
            <a:r>
              <a:rPr lang="es-PR" sz="2400" dirty="0"/>
              <a:t>me ha dado, digo </a:t>
            </a:r>
            <a:r>
              <a:rPr lang="es-PR" sz="2400" dirty="0" smtClean="0"/>
              <a:t>a </a:t>
            </a:r>
            <a:r>
              <a:rPr lang="es-PR" sz="2400" dirty="0"/>
              <a:t>todos ustedes que </a:t>
            </a:r>
            <a:r>
              <a:rPr lang="es-PR" sz="2400" dirty="0" smtClean="0"/>
              <a:t>ninguno piense </a:t>
            </a:r>
            <a:r>
              <a:rPr lang="es-PR" sz="2400" dirty="0"/>
              <a:t>de sí mismo más de </a:t>
            </a:r>
            <a:r>
              <a:rPr lang="es-PR" sz="2400" dirty="0" smtClean="0"/>
              <a:t>lo que </a:t>
            </a:r>
            <a:r>
              <a:rPr lang="es-PR" sz="2400" dirty="0"/>
              <a:t>debe pensar. Antes </a:t>
            </a:r>
            <a:r>
              <a:rPr lang="es-PR" sz="2400" dirty="0" smtClean="0"/>
              <a:t>bien, cada </a:t>
            </a:r>
            <a:r>
              <a:rPr lang="es-PR" sz="2400" dirty="0"/>
              <a:t>uno piense de sí </a:t>
            </a:r>
            <a:r>
              <a:rPr lang="es-PR" sz="2400" dirty="0" smtClean="0"/>
              <a:t>con moderación</a:t>
            </a:r>
            <a:r>
              <a:rPr lang="es-PR" sz="2400" dirty="0"/>
              <a:t>, según los </a:t>
            </a:r>
            <a:r>
              <a:rPr lang="es-PR" sz="2400" dirty="0" smtClean="0"/>
              <a:t>dones que </a:t>
            </a:r>
            <a:r>
              <a:rPr lang="es-PR" sz="2400" dirty="0"/>
              <a:t>Dios le haya dado </a:t>
            </a:r>
            <a:r>
              <a:rPr lang="es-PR" sz="2400" dirty="0" smtClean="0"/>
              <a:t>junto con </a:t>
            </a:r>
            <a:r>
              <a:rPr lang="es-PR" sz="2400" dirty="0"/>
              <a:t>la fe.</a:t>
            </a:r>
          </a:p>
          <a:p>
            <a:pPr marL="0" indent="0">
              <a:buNone/>
            </a:pPr>
            <a:r>
              <a:rPr lang="es-PR" sz="2400" dirty="0"/>
              <a:t>4 Porque así como en un </a:t>
            </a:r>
            <a:r>
              <a:rPr lang="es-PR" sz="2400" dirty="0" smtClean="0"/>
              <a:t>solo cuerpo </a:t>
            </a:r>
            <a:r>
              <a:rPr lang="es-PR" sz="2400" dirty="0"/>
              <a:t>tenemos muchos </a:t>
            </a:r>
            <a:r>
              <a:rPr lang="es-PR" sz="2400" dirty="0" smtClean="0"/>
              <a:t>miembros, y </a:t>
            </a:r>
            <a:r>
              <a:rPr lang="es-PR" sz="2400" dirty="0"/>
              <a:t>no todos los </a:t>
            </a:r>
            <a:r>
              <a:rPr lang="es-PR" sz="2400" dirty="0" smtClean="0"/>
              <a:t>miembros sirven </a:t>
            </a:r>
            <a:r>
              <a:rPr lang="es-PR" sz="2400" dirty="0"/>
              <a:t>para lo mismo,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129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Romanos 12.5-6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5 así nosotros, siendo </a:t>
            </a:r>
            <a:r>
              <a:rPr lang="es-PR" sz="2400" dirty="0" smtClean="0"/>
              <a:t>muchos, somos </a:t>
            </a:r>
            <a:r>
              <a:rPr lang="es-PR" sz="2400" dirty="0"/>
              <a:t>un cuerpo en Cristo, </a:t>
            </a:r>
            <a:r>
              <a:rPr lang="es-PR" sz="2400" dirty="0" smtClean="0"/>
              <a:t>y todos </a:t>
            </a:r>
            <a:r>
              <a:rPr lang="es-PR" sz="2400" dirty="0"/>
              <a:t>miembros los unos de </a:t>
            </a:r>
            <a:r>
              <a:rPr lang="es-PR" sz="2400" dirty="0" smtClean="0"/>
              <a:t>los otros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6 Tenemos, pues, </a:t>
            </a:r>
            <a:r>
              <a:rPr lang="es-PR" sz="2400" dirty="0" smtClean="0"/>
              <a:t>diferentes dones</a:t>
            </a:r>
            <a:r>
              <a:rPr lang="es-PR" sz="2400" dirty="0"/>
              <a:t>, según la gracia que </a:t>
            </a:r>
            <a:r>
              <a:rPr lang="es-PR" sz="2400" dirty="0" smtClean="0"/>
              <a:t>nos es </a:t>
            </a:r>
            <a:r>
              <a:rPr lang="es-PR" sz="2400" dirty="0"/>
              <a:t>dada: el que tiene el don </a:t>
            </a:r>
            <a:r>
              <a:rPr lang="es-PR" sz="2400" dirty="0" smtClean="0"/>
              <a:t>de profecía</a:t>
            </a:r>
            <a:r>
              <a:rPr lang="es-PR" sz="2400" dirty="0"/>
              <a:t>, úselo conforme a </a:t>
            </a:r>
            <a:r>
              <a:rPr lang="es-PR" sz="2400" dirty="0" smtClean="0"/>
              <a:t>la medida </a:t>
            </a:r>
            <a:r>
              <a:rPr lang="es-PR" sz="2400" dirty="0"/>
              <a:t>de la fe;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5 así también nosotros, </a:t>
            </a:r>
            <a:r>
              <a:rPr lang="es-PR" sz="2400" dirty="0" smtClean="0"/>
              <a:t>aunque somos </a:t>
            </a:r>
            <a:r>
              <a:rPr lang="es-PR" sz="2400" dirty="0"/>
              <a:t>muchos, formamos </a:t>
            </a:r>
            <a:r>
              <a:rPr lang="es-PR" sz="2400" dirty="0" smtClean="0"/>
              <a:t>un solo </a:t>
            </a:r>
            <a:r>
              <a:rPr lang="es-PR" sz="2400" dirty="0"/>
              <a:t>cuerpo en Cristo y </a:t>
            </a:r>
            <a:r>
              <a:rPr lang="es-PR" sz="2400" dirty="0" smtClean="0"/>
              <a:t>estamos unidos </a:t>
            </a:r>
            <a:r>
              <a:rPr lang="es-PR" sz="2400" dirty="0"/>
              <a:t>unos a otros </a:t>
            </a:r>
            <a:r>
              <a:rPr lang="es-PR" sz="2400" dirty="0" smtClean="0"/>
              <a:t>como miembros </a:t>
            </a:r>
            <a:r>
              <a:rPr lang="es-PR" sz="2400" dirty="0"/>
              <a:t>de un mismo cuerpo.</a:t>
            </a:r>
          </a:p>
          <a:p>
            <a:pPr marL="0" indent="0">
              <a:buNone/>
            </a:pPr>
            <a:r>
              <a:rPr lang="es-PR" sz="2400" dirty="0"/>
              <a:t>6 Dios nos ha dado </a:t>
            </a:r>
            <a:r>
              <a:rPr lang="es-PR" sz="2400" dirty="0" smtClean="0"/>
              <a:t>diferentes dones</a:t>
            </a:r>
            <a:r>
              <a:rPr lang="es-PR" sz="2400" dirty="0"/>
              <a:t>, según lo que él </a:t>
            </a:r>
            <a:r>
              <a:rPr lang="es-PR" sz="2400" dirty="0" smtClean="0"/>
              <a:t>quiso dar </a:t>
            </a:r>
            <a:r>
              <a:rPr lang="es-PR" sz="2400" dirty="0"/>
              <a:t>a cada uno. Por lo tanto, </a:t>
            </a:r>
            <a:r>
              <a:rPr lang="es-PR" sz="2400" dirty="0" smtClean="0"/>
              <a:t>si Dios </a:t>
            </a:r>
            <a:r>
              <a:rPr lang="es-PR" sz="2400" dirty="0"/>
              <a:t>nos ha dado el don </a:t>
            </a:r>
            <a:r>
              <a:rPr lang="es-PR" sz="2400" dirty="0" smtClean="0"/>
              <a:t>de profecía</a:t>
            </a:r>
            <a:r>
              <a:rPr lang="es-PR" sz="2400" dirty="0"/>
              <a:t>, hablemos según la </a:t>
            </a:r>
            <a:r>
              <a:rPr lang="es-PR" sz="2400" dirty="0" smtClean="0"/>
              <a:t>fe que </a:t>
            </a:r>
            <a:r>
              <a:rPr lang="es-PR" sz="2400" dirty="0"/>
              <a:t>tenemos;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340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Romanos 12.7-8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7 el de servicio, en servir; el </a:t>
            </a:r>
            <a:r>
              <a:rPr lang="es-PR" sz="2400" dirty="0" smtClean="0"/>
              <a:t>que enseña</a:t>
            </a:r>
            <a:r>
              <a:rPr lang="es-PR" sz="2400" dirty="0"/>
              <a:t>, en la enseñanza;</a:t>
            </a:r>
          </a:p>
          <a:p>
            <a:pPr marL="0" indent="0">
              <a:buNone/>
            </a:pPr>
            <a:r>
              <a:rPr lang="es-PR" sz="2400" dirty="0"/>
              <a:t>8 el que exhorta, en la </a:t>
            </a:r>
            <a:r>
              <a:rPr lang="es-PR" sz="2400" dirty="0" smtClean="0"/>
              <a:t>exhortación</a:t>
            </a:r>
            <a:r>
              <a:rPr lang="es-PR" sz="2400" dirty="0"/>
              <a:t>; el que reparte, con </a:t>
            </a:r>
            <a:r>
              <a:rPr lang="es-PR" sz="2400" dirty="0" smtClean="0"/>
              <a:t>generosidad; el </a:t>
            </a:r>
            <a:r>
              <a:rPr lang="es-PR" sz="2400" dirty="0"/>
              <a:t>que preside, con </a:t>
            </a:r>
            <a:r>
              <a:rPr lang="es-PR" sz="2400" dirty="0" smtClean="0"/>
              <a:t>solicitud; el </a:t>
            </a:r>
            <a:r>
              <a:rPr lang="es-PR" sz="2400" dirty="0"/>
              <a:t>que hace </a:t>
            </a:r>
            <a:r>
              <a:rPr lang="es-PR" sz="2400" dirty="0" smtClean="0"/>
              <a:t>misericordia, con </a:t>
            </a:r>
            <a:r>
              <a:rPr lang="es-PR" sz="2400" dirty="0"/>
              <a:t>alegría.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7 si nos ha dado el don de </a:t>
            </a:r>
            <a:r>
              <a:rPr lang="es-PR" sz="2400" dirty="0" smtClean="0"/>
              <a:t>servir a </a:t>
            </a:r>
            <a:r>
              <a:rPr lang="es-PR" sz="2400" dirty="0"/>
              <a:t>otros, sirvámoslos </a:t>
            </a:r>
            <a:r>
              <a:rPr lang="es-PR" sz="2400" dirty="0" smtClean="0"/>
              <a:t>bien. El </a:t>
            </a:r>
            <a:r>
              <a:rPr lang="es-PR" sz="2400" dirty="0"/>
              <a:t>que haya recibido el don </a:t>
            </a:r>
            <a:r>
              <a:rPr lang="es-PR" sz="2400" dirty="0" smtClean="0"/>
              <a:t>de enseñar</a:t>
            </a:r>
            <a:r>
              <a:rPr lang="es-PR" sz="2400" dirty="0"/>
              <a:t>, que se dedique a </a:t>
            </a:r>
            <a:r>
              <a:rPr lang="es-PR" sz="2400" dirty="0" smtClean="0"/>
              <a:t>la enseñanza</a:t>
            </a:r>
            <a:r>
              <a:rPr lang="es-PR" sz="2400" dirty="0"/>
              <a:t>;</a:t>
            </a:r>
          </a:p>
          <a:p>
            <a:pPr marL="0" indent="0">
              <a:buNone/>
            </a:pPr>
            <a:r>
              <a:rPr lang="es-PR" sz="2400" dirty="0"/>
              <a:t>8 el que haya recibido el don </a:t>
            </a:r>
            <a:r>
              <a:rPr lang="es-PR" sz="2400" dirty="0" smtClean="0"/>
              <a:t>de animar </a:t>
            </a:r>
            <a:r>
              <a:rPr lang="es-PR" sz="2400" dirty="0"/>
              <a:t>a otros, que se </a:t>
            </a:r>
            <a:r>
              <a:rPr lang="es-PR" sz="2400" dirty="0" smtClean="0"/>
              <a:t>dedique a </a:t>
            </a:r>
            <a:r>
              <a:rPr lang="es-PR" sz="2400" dirty="0"/>
              <a:t>animarlos. El que da, </a:t>
            </a:r>
            <a:r>
              <a:rPr lang="es-PR" sz="2400" dirty="0" smtClean="0"/>
              <a:t>hágalo con </a:t>
            </a:r>
            <a:r>
              <a:rPr lang="es-PR" sz="2400" dirty="0"/>
              <a:t>sencillez; el que ocupa </a:t>
            </a:r>
            <a:r>
              <a:rPr lang="es-PR" sz="2400" dirty="0" smtClean="0"/>
              <a:t>un puesto </a:t>
            </a:r>
            <a:r>
              <a:rPr lang="es-PR" sz="2400" dirty="0"/>
              <a:t>de </a:t>
            </a:r>
            <a:r>
              <a:rPr lang="es-PR" sz="2400" dirty="0" smtClean="0"/>
              <a:t>responsabilidad, desempeñe </a:t>
            </a:r>
            <a:r>
              <a:rPr lang="es-PR" sz="2400" dirty="0"/>
              <a:t>su cargo con </a:t>
            </a:r>
            <a:r>
              <a:rPr lang="es-PR" sz="2400" dirty="0" smtClean="0"/>
              <a:t>todo cuidado</a:t>
            </a:r>
            <a:r>
              <a:rPr lang="es-PR" sz="2400" dirty="0"/>
              <a:t>; el que ayuda a </a:t>
            </a:r>
            <a:r>
              <a:rPr lang="es-PR" sz="2400" dirty="0" smtClean="0"/>
              <a:t>los necesitados</a:t>
            </a:r>
            <a:r>
              <a:rPr lang="es-PR" sz="2400" dirty="0"/>
              <a:t>, hágalo con alegría</a:t>
            </a:r>
            <a:r>
              <a:rPr lang="es-PR" sz="2400" dirty="0" smtClean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204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1230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Lección Especial 1 A quinientos años de la Reforma Protestante Romanos 12.1-8</vt:lpstr>
      <vt:lpstr>Propósito</vt:lpstr>
      <vt:lpstr>Bosquejo de la lección</vt:lpstr>
      <vt:lpstr>Vocabulario bíblico</vt:lpstr>
      <vt:lpstr>Romanos 12.1</vt:lpstr>
      <vt:lpstr>Romanos 12.2</vt:lpstr>
      <vt:lpstr>Romanos 12.3-4</vt:lpstr>
      <vt:lpstr>Romanos 12.5-6</vt:lpstr>
      <vt:lpstr>Romanos 12.7-8</vt:lpstr>
      <vt:lpstr>Resumen - 1</vt:lpstr>
      <vt:lpstr>Resumen - 2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471</cp:revision>
  <dcterms:created xsi:type="dcterms:W3CDTF">2017-08-18T16:21:21Z</dcterms:created>
  <dcterms:modified xsi:type="dcterms:W3CDTF">2017-08-22T04:50:01Z</dcterms:modified>
</cp:coreProperties>
</file>